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94" r:id="rId3"/>
    <p:sldId id="297" r:id="rId4"/>
    <p:sldId id="304" r:id="rId5"/>
    <p:sldId id="276" r:id="rId6"/>
    <p:sldId id="298" r:id="rId7"/>
    <p:sldId id="299" r:id="rId8"/>
    <p:sldId id="303" r:id="rId9"/>
    <p:sldId id="301" r:id="rId10"/>
    <p:sldId id="305" r:id="rId11"/>
    <p:sldId id="306" r:id="rId12"/>
    <p:sldId id="307" r:id="rId13"/>
    <p:sldId id="308" r:id="rId14"/>
    <p:sldId id="309" r:id="rId15"/>
    <p:sldId id="277" r:id="rId16"/>
    <p:sldId id="310" r:id="rId17"/>
    <p:sldId id="283" r:id="rId18"/>
    <p:sldId id="265" r:id="rId19"/>
    <p:sldId id="289" r:id="rId20"/>
    <p:sldId id="290" r:id="rId21"/>
    <p:sldId id="291" r:id="rId22"/>
    <p:sldId id="292" r:id="rId23"/>
    <p:sldId id="311" r:id="rId24"/>
    <p:sldId id="293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C0E1A"/>
    <a:srgbClr val="992F33"/>
    <a:srgbClr val="446E97"/>
    <a:srgbClr val="A176C0"/>
    <a:srgbClr val="C8B0DB"/>
    <a:srgbClr val="7030A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81975"/>
  </p:normalViewPr>
  <p:slideViewPr>
    <p:cSldViewPr snapToGrid="0" snapToObjects="1">
      <p:cViewPr>
        <p:scale>
          <a:sx n="109" d="100"/>
          <a:sy n="109" d="100"/>
        </p:scale>
        <p:origin x="600" y="-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F47AA-7854-A748-8610-8E52CA06A0CB}" type="datetimeFigureOut">
              <a:rPr kumimoji="1" lang="ko-KR" altLang="en-US" smtClean="0"/>
              <a:t>2017. 11. 8.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044D5-E9B1-F240-ADBB-9856FDF73D1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048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4453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첫번재 생각한 방법이 모멘텀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파라미터 업데이트할 때 이전의 단계에서 무언가를 취하는 것은 비슷한데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그 업데이트 하는 양을 단순히 그래디언트에만 의존하는 게 아니라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모멘텀을 집어넣어 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모멘텀은 이전에 업데이트한 </a:t>
            </a:r>
            <a:r>
              <a:rPr kumimoji="1" lang="en-US" altLang="ko-KR" dirty="0" smtClean="0"/>
              <a:t>term</a:t>
            </a:r>
            <a:r>
              <a:rPr kumimoji="1" lang="ko-KR" altLang="en-US" dirty="0" smtClean="0"/>
              <a:t>에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보다 작은 노란색박스인 </a:t>
            </a:r>
            <a:r>
              <a:rPr kumimoji="1" lang="en-US" altLang="ko-KR" dirty="0" smtClean="0"/>
              <a:t>fraction </a:t>
            </a:r>
            <a:r>
              <a:rPr kumimoji="1" lang="ko-KR" altLang="en-US" dirty="0" smtClean="0"/>
              <a:t>논문에서는 </a:t>
            </a:r>
            <a:r>
              <a:rPr kumimoji="1" lang="en-US" altLang="ko-KR" dirty="0" smtClean="0"/>
              <a:t>decay rate</a:t>
            </a:r>
            <a:r>
              <a:rPr kumimoji="1" lang="ko-KR" altLang="en-US" dirty="0" smtClean="0"/>
              <a:t>이라고 표현되어 있는데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이것을 </a:t>
            </a:r>
            <a:r>
              <a:rPr kumimoji="1" lang="ko-KR" altLang="en-US" dirty="0" smtClean="0"/>
              <a:t>곱해서 과거의 이력을 업데이트하는 </a:t>
            </a:r>
            <a:r>
              <a:rPr kumimoji="1" lang="en-US" altLang="ko-KR" dirty="0" smtClean="0"/>
              <a:t>term</a:t>
            </a:r>
            <a:r>
              <a:rPr kumimoji="1" lang="ko-KR" altLang="en-US" dirty="0" smtClean="0"/>
              <a:t>에 반영시키는 </a:t>
            </a:r>
            <a:r>
              <a:rPr kumimoji="1" lang="ko-KR" altLang="en-US" dirty="0" smtClean="0"/>
              <a:t>방식입니다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V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t</a:t>
            </a:r>
            <a:r>
              <a:rPr kumimoji="1" lang="ko-KR" altLang="en-US" dirty="0" smtClean="0"/>
              <a:t>가 어떻게 </a:t>
            </a:r>
            <a:r>
              <a:rPr kumimoji="1" lang="en-US" altLang="ko-KR" dirty="0" smtClean="0"/>
              <a:t>expansion</a:t>
            </a:r>
            <a:r>
              <a:rPr kumimoji="1" lang="ko-KR" altLang="en-US" dirty="0" smtClean="0"/>
              <a:t>되는지를 살펴보면 어떤 임의의 </a:t>
            </a:r>
            <a:r>
              <a:rPr kumimoji="1" lang="en-US" altLang="ko-KR" dirty="0" smtClean="0"/>
              <a:t>t</a:t>
            </a:r>
            <a:r>
              <a:rPr kumimoji="1" lang="ko-KR" altLang="en-US" dirty="0" smtClean="0"/>
              <a:t>에서 바라보았을 때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모멘텀의 값이 다음과 같이 결정되는데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람다의 값이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보다 작은 값이기 때문에 </a:t>
            </a:r>
            <a:r>
              <a:rPr kumimoji="1" lang="en-US" altLang="ko-KR" dirty="0" err="1" smtClean="0"/>
              <a:t>timestep</a:t>
            </a:r>
            <a:r>
              <a:rPr kumimoji="1" lang="ko-KR" altLang="en-US" dirty="0" smtClean="0"/>
              <a:t>이 상당한 과거일 경우 점차 </a:t>
            </a:r>
            <a:r>
              <a:rPr kumimoji="1" lang="en-US" altLang="ko-KR" dirty="0" smtClean="0"/>
              <a:t>vanishing</a:t>
            </a:r>
            <a:r>
              <a:rPr kumimoji="1" lang="ko-KR" altLang="en-US" dirty="0" smtClean="0"/>
              <a:t> 되어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실질적으로 모멘텀에 기여하는 것은 최근의 그래디언트들이 기여를 한다고 할 수 있다</a:t>
            </a:r>
            <a:r>
              <a:rPr kumimoji="1" lang="en-US" altLang="ko-KR" dirty="0" smtClean="0"/>
              <a:t>.  </a:t>
            </a:r>
            <a:r>
              <a:rPr kumimoji="1" lang="ko-KR" altLang="en-US" dirty="0" smtClean="0"/>
              <a:t>따라서 더 빨리 수렴하게 만들 수 있다고 결론지을 수 있습니다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0465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이제부터는 어덥티브라는 말이 앞에서 붙기 시작합니다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이전까지는 그래디언트를 어떻게 이용할지에 대한 것이었다면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어댑티브라는 말이 붙는 이 옵티마이저부터는 러닝 레잇을 어떻게 어덥티브하게 변화시켜 나가느냐에 대한 이야기라고 할 수 있습니다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그래디언트값이 </a:t>
            </a:r>
            <a:r>
              <a:rPr kumimoji="1" lang="en-US" altLang="ko-KR" dirty="0" smtClean="0"/>
              <a:t>G</a:t>
            </a:r>
            <a:r>
              <a:rPr kumimoji="1" lang="en-US" altLang="ko-KR" baseline="0" dirty="0" smtClean="0"/>
              <a:t> t </a:t>
            </a:r>
            <a:r>
              <a:rPr kumimoji="1" lang="en-US" altLang="ko-KR" baseline="0" dirty="0" err="1" smtClean="0"/>
              <a:t>i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타임스탭 말고 아이가 붙은 이유는 각각의 파라미터들마다 업데이트를 조금씩 다르게 해주겠다는 의도이다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쥐값을 그래디언트의 제곱을 계속 더해나가는 방식으로 쥐의 값을 취하고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러닝래잇에 그 값을 누적한 값에 루트씌운 값으로 나눠주게 되면 업데</a:t>
            </a:r>
            <a:r>
              <a:rPr kumimoji="1" lang="en-US" altLang="ko-KR" dirty="0" smtClean="0"/>
              <a:t>[</a:t>
            </a:r>
            <a:r>
              <a:rPr kumimoji="1" lang="ko-KR" altLang="en-US" dirty="0" smtClean="0"/>
              <a:t>이트되는 값들이 파라미터들마다 다르게 적용될 것이다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이러헥 함으로써 얻는 이점은 파라미터가 가끔식 업데이트되어야 하는 것들은 빠르게 업데이트 시키고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자주 업데이트되어야 할 파라미터의 경우 조금 더 조심스럽게 업데이트하겠다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그래서 스파스 데이터셋에 대해 옵티마이저가 잘 될수있게 만든 것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문제점은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그래디언트값의 제곱을 계속 누적시키다보니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자주업데이트해줄 파라미터의경우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무한대로발산함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업데이트 안됨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0231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그래디언제곱의 누적을 그냥 제곱의 누적이 아니라 지수 평균을 이용하여 적용하면 그렇게 발산하지 않을 것이라고 가정하여 제안된 것입니다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스파스 데이터에 적용가능하면서도 발산하지 않도록 러닝 레잇이 적당하게 정해져서 파라미터 업데이트가 이루어집니다</a:t>
            </a:r>
            <a:r>
              <a:rPr kumimoji="1" lang="en-US" altLang="ko-KR" dirty="0" smtClean="0"/>
              <a:t>.</a:t>
            </a:r>
            <a:endParaRPr kumimoji="1"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5079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그래디언제곱의 누적을 그냥 제곱의 누적이 아니라 지수 평균을 이용하여 적용하면 그렇게 발산하지 않을 것이라고 가정하여 제안된 것입니다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스파스 데이터에 적용가능하면서도 발산하지 않도록 러닝 레잇이 적당하게 정해져서 파라미터 업데이트가 이루어집니다</a:t>
            </a:r>
            <a:r>
              <a:rPr kumimoji="1" lang="en-US" altLang="ko-KR" dirty="0" smtClean="0"/>
              <a:t>.</a:t>
            </a:r>
            <a:endParaRPr kumimoji="1"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7758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앞에까지는 몇 가지 실험들에 대한 이야기들이었습니다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이 실험들은 왼쪽에 보이는 첫번째가 로지스틱 리그레션인데 빽빽한 데이터에 해당합니다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아담은 스파스 데이터에도 잘 맞고 다른 빽빽한 데이터에 대해서도 그레디언트가 잘 될 수 있다라는 것에 대한 실험입니다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그래서 첫번째 데이터셋은 </a:t>
            </a:r>
            <a:r>
              <a:rPr kumimoji="1" lang="en-US" altLang="ko-KR" dirty="0" smtClean="0"/>
              <a:t>MNIST.</a:t>
            </a:r>
            <a:r>
              <a:rPr kumimoji="1" lang="ko-KR" altLang="en-US" dirty="0" smtClean="0"/>
              <a:t> 두번째는 </a:t>
            </a:r>
            <a:r>
              <a:rPr kumimoji="1" lang="en-US" altLang="ko-KR" dirty="0" smtClean="0"/>
              <a:t>IMDB </a:t>
            </a:r>
            <a:r>
              <a:rPr kumimoji="1" lang="en-US" altLang="ko-KR" dirty="0" err="1" smtClean="0"/>
              <a:t>BoW</a:t>
            </a:r>
            <a:r>
              <a:rPr kumimoji="1" lang="ko-KR" altLang="en-US" dirty="0" smtClean="0"/>
              <a:t>라는 데이터인데 이 데이터는 </a:t>
            </a:r>
            <a:r>
              <a:rPr kumimoji="1" lang="en-US" altLang="ko-KR" dirty="0" smtClean="0"/>
              <a:t>sparse</a:t>
            </a:r>
            <a:r>
              <a:rPr kumimoji="1" lang="ko-KR" altLang="en-US" dirty="0" smtClean="0"/>
              <a:t> 데이터의 전형이라고 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 </a:t>
            </a:r>
            <a:endParaRPr kumimoji="1" lang="en-US" altLang="ko-KR" dirty="0" smtClean="0"/>
          </a:p>
          <a:p>
            <a:r>
              <a:rPr kumimoji="1" lang="ko-KR" altLang="en-US" dirty="0" smtClean="0"/>
              <a:t>왼쪽 그래프의 파란색이 아다그라드인데 아다그라드의 경우에는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수식의 분모값 때문에 </a:t>
            </a:r>
            <a:r>
              <a:rPr kumimoji="1" lang="en-US" altLang="ko-KR" dirty="0" smtClean="0"/>
              <a:t>learning</a:t>
            </a:r>
            <a:r>
              <a:rPr kumimoji="1" lang="en-US" altLang="ko-KR" baseline="0" dirty="0" smtClean="0"/>
              <a:t> rate</a:t>
            </a:r>
            <a:r>
              <a:rPr kumimoji="1" lang="ko-KR" altLang="en-US" baseline="0" dirty="0" smtClean="0"/>
              <a:t>값이 작아지게 되어 </a:t>
            </a:r>
            <a:r>
              <a:rPr kumimoji="1" lang="en-US" altLang="ko-KR" baseline="0" dirty="0" smtClean="0"/>
              <a:t>training cost</a:t>
            </a:r>
            <a:r>
              <a:rPr kumimoji="1" lang="ko-KR" altLang="en-US" baseline="0" dirty="0" smtClean="0"/>
              <a:t>의 수렴 속도가 느린 것을 관찰할 수 있고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Adam</a:t>
            </a:r>
            <a:r>
              <a:rPr kumimoji="1" lang="ko-KR" altLang="en-US" baseline="0" dirty="0" smtClean="0"/>
              <a:t>의 경우에는 빨리 수렴하는 것을 확인할 수 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</a:t>
            </a:r>
            <a:endParaRPr kumimoji="1" lang="en-US" altLang="ko-KR" baseline="0" dirty="0" smtClean="0"/>
          </a:p>
          <a:p>
            <a:r>
              <a:rPr kumimoji="1" lang="ko-KR" altLang="en-US" baseline="0" dirty="0" smtClean="0"/>
              <a:t>오른쪽의 </a:t>
            </a:r>
            <a:r>
              <a:rPr kumimoji="1" lang="en-US" altLang="ko-KR" baseline="0" dirty="0" smtClean="0"/>
              <a:t>sparse</a:t>
            </a:r>
            <a:r>
              <a:rPr kumimoji="1" lang="ko-KR" altLang="en-US" baseline="0" dirty="0" smtClean="0"/>
              <a:t>한 데이터의 경우에도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SGD</a:t>
            </a:r>
            <a:r>
              <a:rPr kumimoji="1" lang="ko-KR" altLang="en-US" baseline="0" dirty="0" smtClean="0"/>
              <a:t>를 쓴 것은 수렴이 늦게 되는데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Adam</a:t>
            </a:r>
            <a:r>
              <a:rPr kumimoji="1" lang="ko-KR" altLang="en-US" baseline="0" dirty="0" smtClean="0"/>
              <a:t>의 경우엔 수렴을 잘 하고 있다는 것을 확인할 수 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</a:t>
            </a:r>
            <a:endParaRPr kumimoji="1" lang="en-US" altLang="ko-KR" baseline="0" dirty="0" smtClean="0"/>
          </a:p>
          <a:p>
            <a:r>
              <a:rPr kumimoji="1" lang="ko-KR" altLang="en-US" baseline="0" dirty="0" smtClean="0"/>
              <a:t>그래서 내릴 수 있는 결론은 </a:t>
            </a:r>
            <a:r>
              <a:rPr kumimoji="1" lang="en-US" altLang="ko-KR" baseline="0" dirty="0" err="1" smtClean="0"/>
              <a:t>adam</a:t>
            </a:r>
            <a:r>
              <a:rPr kumimoji="1" lang="en-US" altLang="ko-KR" baseline="0" dirty="0" smtClean="0"/>
              <a:t> optimization </a:t>
            </a:r>
            <a:r>
              <a:rPr kumimoji="1" lang="ko-KR" altLang="en-US" baseline="0" dirty="0" smtClean="0"/>
              <a:t>은 어떠한 경우든지 </a:t>
            </a:r>
            <a:r>
              <a:rPr kumimoji="1" lang="en-US" altLang="ko-KR" baseline="0" dirty="0" smtClean="0"/>
              <a:t>robust</a:t>
            </a:r>
            <a:r>
              <a:rPr kumimoji="1" lang="ko-KR" altLang="en-US" baseline="0" dirty="0" smtClean="0"/>
              <a:t>하게 쓰일 수 있다고 할 수 있다</a:t>
            </a:r>
            <a:r>
              <a:rPr kumimoji="1" lang="en-US" altLang="ko-KR" baseline="0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3387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그 다음 </a:t>
            </a:r>
            <a:r>
              <a:rPr kumimoji="1" lang="en-US" altLang="ko-KR" dirty="0" smtClean="0"/>
              <a:t>multi-layer</a:t>
            </a:r>
            <a:r>
              <a:rPr kumimoji="1" lang="ko-KR" altLang="en-US" dirty="0" smtClean="0"/>
              <a:t>를 쓴다는 것은 기본적으로 코스트 펑션 자체가 </a:t>
            </a:r>
            <a:r>
              <a:rPr kumimoji="1" lang="en-US" altLang="ko-KR" dirty="0" smtClean="0"/>
              <a:t>non-convex</a:t>
            </a:r>
            <a:r>
              <a:rPr kumimoji="1" lang="ko-KR" altLang="en-US" dirty="0" smtClean="0"/>
              <a:t>하다는 의미입니다</a:t>
            </a:r>
            <a:r>
              <a:rPr kumimoji="1" lang="en-US" altLang="ko-KR" dirty="0" smtClean="0"/>
              <a:t>. neural networks</a:t>
            </a:r>
            <a:r>
              <a:rPr kumimoji="1" lang="ko-KR" altLang="en-US" dirty="0" smtClean="0"/>
              <a:t>를 사용하는 </a:t>
            </a:r>
            <a:r>
              <a:rPr kumimoji="1" lang="en-US" altLang="ko-KR" dirty="0" smtClean="0"/>
              <a:t>non-convex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loss function</a:t>
            </a:r>
            <a:r>
              <a:rPr kumimoji="1" lang="ko-KR" altLang="en-US" dirty="0" smtClean="0"/>
              <a:t>에 대해서도 잘 작동하는지를 확인해보는 실험</a:t>
            </a:r>
            <a:r>
              <a:rPr kumimoji="1" lang="en-US" altLang="ko-KR" dirty="0" smtClean="0"/>
              <a:t>..</a:t>
            </a:r>
            <a:r>
              <a:rPr kumimoji="1" lang="ko-KR" altLang="en-US" dirty="0" smtClean="0"/>
              <a:t> 오른쪽 그래프는 </a:t>
            </a:r>
            <a:r>
              <a:rPr kumimoji="1" lang="en-US" altLang="ko-KR" dirty="0" err="1" smtClean="0"/>
              <a:t>adam</a:t>
            </a:r>
            <a:r>
              <a:rPr kumimoji="1" lang="ko-KR" altLang="en-US" dirty="0" smtClean="0"/>
              <a:t>이 속도도 빠르다고 나타냄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2308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Convolutional</a:t>
            </a:r>
            <a:r>
              <a:rPr kumimoji="1" lang="en-US" altLang="ko-KR" baseline="0" dirty="0" smtClean="0"/>
              <a:t> Neural Network</a:t>
            </a:r>
            <a:r>
              <a:rPr kumimoji="1" lang="ko-KR" altLang="en-US" baseline="0" dirty="0" smtClean="0"/>
              <a:t>에 적용하는 데이터셋인 </a:t>
            </a:r>
            <a:r>
              <a:rPr kumimoji="1" lang="en-US" altLang="ko-KR" baseline="0" dirty="0" smtClean="0"/>
              <a:t>Cifar10</a:t>
            </a:r>
            <a:r>
              <a:rPr kumimoji="1" lang="ko-KR" altLang="en-US" baseline="0" dirty="0" smtClean="0"/>
              <a:t>에 대해서도 적용을 해보았더니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왼쪽의 그래프의 가로축이 </a:t>
            </a:r>
            <a:r>
              <a:rPr kumimoji="1" lang="en-US" altLang="ko-KR" baseline="0" dirty="0" smtClean="0"/>
              <a:t>iteration step</a:t>
            </a:r>
            <a:r>
              <a:rPr kumimoji="1" lang="ko-KR" altLang="en-US" baseline="0" dirty="0" smtClean="0"/>
              <a:t>인데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err="1" smtClean="0"/>
              <a:t>adam</a:t>
            </a:r>
            <a:r>
              <a:rPr kumimoji="1" lang="ko-KR" altLang="en-US" baseline="0" dirty="0" smtClean="0"/>
              <a:t>이 처음에는 다른 메소소드들에 비해 느리게 수렴하는 것처럼 보이는데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iteration</a:t>
            </a:r>
            <a:r>
              <a:rPr kumimoji="1" lang="ko-KR" altLang="en-US" baseline="0" dirty="0" smtClean="0"/>
              <a:t>이 늘어날수록 다른 메소드들에 비해 훨씬 더 빨리 수렴하는 것을 관찰할 수 있다</a:t>
            </a:r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663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그 다음에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biased correction</a:t>
            </a:r>
            <a:r>
              <a:rPr kumimoji="1" lang="ko-KR" altLang="en-US" dirty="0" smtClean="0"/>
              <a:t>을 넣은 것과 안 넣은 것을 비교한 결과인데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왼쪽 그래프의 위쪽 세번째 그래프</a:t>
            </a:r>
            <a:r>
              <a:rPr kumimoji="1" lang="en-US" altLang="ko-KR" dirty="0" smtClean="0"/>
              <a:t>.)</a:t>
            </a:r>
            <a:r>
              <a:rPr kumimoji="1" lang="ko-KR" altLang="en-US" dirty="0" smtClean="0"/>
              <a:t>빨간 색 선이 </a:t>
            </a:r>
            <a:r>
              <a:rPr kumimoji="1" lang="en-US" altLang="ko-KR" dirty="0" smtClean="0"/>
              <a:t>biased term</a:t>
            </a:r>
            <a:r>
              <a:rPr kumimoji="1" lang="ko-KR" altLang="en-US" dirty="0" smtClean="0"/>
              <a:t>을 넣은 것으로서 실제 값에 가까운 값이고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그 밑의 녹색이 </a:t>
            </a:r>
            <a:r>
              <a:rPr kumimoji="1" lang="en-US" altLang="ko-KR" dirty="0" smtClean="0"/>
              <a:t>biased correction</a:t>
            </a:r>
            <a:r>
              <a:rPr kumimoji="1" lang="en-US" altLang="ko-KR" baseline="0" dirty="0" smtClean="0"/>
              <a:t> term</a:t>
            </a:r>
            <a:r>
              <a:rPr kumimoji="1" lang="ko-KR" altLang="en-US" baseline="0" dirty="0" smtClean="0"/>
              <a:t>을 넣지 않은 것을 구분한 것입니다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biased correction</a:t>
            </a:r>
            <a:r>
              <a:rPr kumimoji="1" lang="ko-KR" altLang="en-US" baseline="0" dirty="0" smtClean="0"/>
              <a:t>이 베타값에 의해 발생하는데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베타투의 값이 </a:t>
            </a:r>
            <a:r>
              <a:rPr kumimoji="1" lang="en-US" altLang="ko-KR" baseline="0" dirty="0" smtClean="0"/>
              <a:t>1</a:t>
            </a:r>
            <a:r>
              <a:rPr kumimoji="1" lang="ko-KR" altLang="en-US" baseline="0" dirty="0" smtClean="0"/>
              <a:t>에 가까워질수록 값이 서로 안맞는 것을 볼 수 있습니다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</a:t>
            </a:r>
            <a:r>
              <a:rPr kumimoji="1" lang="ko-KR" altLang="en-US" baseline="0" dirty="0" smtClean="0"/>
              <a:t> 즉 더 많은 과거의 이력들을 반영할수록 초기의 예측은 좋지 않게 된다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베타투의 </a:t>
            </a:r>
            <a:r>
              <a:rPr kumimoji="1" lang="ko-KR" altLang="en-US" baseline="0" dirty="0" smtClean="0"/>
              <a:t>값이 </a:t>
            </a:r>
            <a:r>
              <a:rPr kumimoji="1" lang="en-US" altLang="ko-KR" baseline="0" dirty="0" smtClean="0"/>
              <a:t>1</a:t>
            </a:r>
            <a:r>
              <a:rPr kumimoji="1" lang="ko-KR" altLang="en-US" baseline="0" dirty="0" smtClean="0"/>
              <a:t>과 멀어질수록 </a:t>
            </a:r>
            <a:r>
              <a:rPr kumimoji="1" lang="en-US" altLang="ko-KR" baseline="0" dirty="0" smtClean="0"/>
              <a:t>biased correction</a:t>
            </a:r>
            <a:r>
              <a:rPr kumimoji="1" lang="ko-KR" altLang="en-US" baseline="0" dirty="0" smtClean="0"/>
              <a:t>하지 않은 것과 별 차이가 없는 것을 관찰할 수 있습니다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베타값이 </a:t>
            </a:r>
            <a:r>
              <a:rPr kumimoji="1" lang="en-US" altLang="ko-KR" baseline="0" dirty="0" smtClean="0"/>
              <a:t>0</a:t>
            </a:r>
            <a:r>
              <a:rPr kumimoji="1" lang="ko-KR" altLang="en-US" baseline="0" dirty="0" smtClean="0"/>
              <a:t>이라는 건 과거의 이력을 전혀 반영하지 않겠다는 것입니다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747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결론을 내리자면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다른 옵티마이재이션 알고리즘들에 비해 계산적으로 효율적이고 단순합니다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기존의 옵티마이저들이 가지고 있던 모든 장점들을 다 갖고 있다고 설명하고 있습니다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구현하기도 쉽고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메모리를 덜 차지하는 방법이고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데이터의 형태에 대해서도 </a:t>
            </a:r>
            <a:r>
              <a:rPr kumimoji="1" lang="en-US" altLang="ko-KR" dirty="0" smtClean="0"/>
              <a:t>robust</a:t>
            </a:r>
            <a:r>
              <a:rPr kumimoji="1" lang="ko-KR" altLang="en-US" dirty="0" smtClean="0"/>
              <a:t>하다고 얘기하고 있습니다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최종 결론은 </a:t>
            </a:r>
            <a:r>
              <a:rPr kumimoji="1" lang="en-US" altLang="ko-KR" dirty="0" smtClean="0"/>
              <a:t>Adam</a:t>
            </a:r>
            <a:r>
              <a:rPr kumimoji="1" lang="ko-KR" altLang="en-US" dirty="0" smtClean="0"/>
              <a:t>이 옵티마이저 알고리즘중에선 아담이 최고다입니다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922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optimizer</a:t>
            </a:r>
            <a:r>
              <a:rPr kumimoji="1" lang="ko-KR" altLang="en-US" dirty="0" smtClean="0"/>
              <a:t>라는 것은 </a:t>
            </a:r>
            <a:r>
              <a:rPr kumimoji="1" lang="en-US" altLang="ko-KR" dirty="0" smtClean="0"/>
              <a:t>optimization problem</a:t>
            </a:r>
            <a:r>
              <a:rPr kumimoji="1" lang="ko-KR" altLang="en-US" dirty="0" smtClean="0"/>
              <a:t>을 푸는 메소드라고 생각하면 됨</a:t>
            </a:r>
            <a:r>
              <a:rPr kumimoji="1" lang="en-US" altLang="ko-KR" dirty="0" smtClean="0"/>
              <a:t>.</a:t>
            </a:r>
            <a:r>
              <a:rPr kumimoji="1" lang="ko-KR" altLang="en-US" baseline="0" dirty="0" smtClean="0"/>
              <a:t> 보통 </a:t>
            </a:r>
            <a:r>
              <a:rPr kumimoji="1" lang="en-US" altLang="ko-KR" baseline="0" dirty="0" smtClean="0"/>
              <a:t>objective function</a:t>
            </a:r>
            <a:r>
              <a:rPr kumimoji="1" lang="ko-KR" altLang="en-US" baseline="0" dirty="0" smtClean="0"/>
              <a:t>이라고 하는 </a:t>
            </a:r>
            <a:r>
              <a:rPr kumimoji="1" lang="en-US" altLang="ko-KR" baseline="0" dirty="0" smtClean="0"/>
              <a:t>f</a:t>
            </a:r>
            <a:r>
              <a:rPr kumimoji="1" lang="ko-KR" altLang="en-US" baseline="0" dirty="0" smtClean="0"/>
              <a:t>를 </a:t>
            </a:r>
            <a:r>
              <a:rPr kumimoji="1" lang="en-US" altLang="ko-KR" baseline="0" dirty="0" smtClean="0"/>
              <a:t>minimize</a:t>
            </a:r>
            <a:r>
              <a:rPr kumimoji="1" lang="ko-KR" altLang="en-US" baseline="0" dirty="0" smtClean="0"/>
              <a:t>시키거나 </a:t>
            </a:r>
            <a:r>
              <a:rPr kumimoji="1" lang="en-US" altLang="ko-KR" baseline="0" dirty="0" smtClean="0"/>
              <a:t>maximize</a:t>
            </a:r>
            <a:r>
              <a:rPr kumimoji="1" lang="ko-KR" altLang="en-US" baseline="0" dirty="0" smtClean="0"/>
              <a:t>시키는 방향으로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네트워크 내의 파라미터들을 어떻게 조정해야 하는지에 대한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파라미터를 조정하는 메소드라고 생각하시면 됨</a:t>
            </a:r>
            <a:r>
              <a:rPr kumimoji="1" lang="en-US" altLang="ko-KR" baseline="0" dirty="0" smtClean="0"/>
              <a:t>. </a:t>
            </a:r>
            <a:r>
              <a:rPr kumimoji="1" lang="ko-KR" altLang="en-US" baseline="0" dirty="0" smtClean="0"/>
              <a:t>일반적으로 </a:t>
            </a:r>
            <a:r>
              <a:rPr kumimoji="1" lang="en-US" altLang="ko-KR" baseline="0" dirty="0" smtClean="0"/>
              <a:t>gradient descent</a:t>
            </a:r>
            <a:r>
              <a:rPr kumimoji="1" lang="ko-KR" altLang="en-US" baseline="0" dirty="0" smtClean="0"/>
              <a:t>라는 알고리즘이 가장 유명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오늘 말씀드리려는 아담도 그래디언트 디센트의 일종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(</a:t>
            </a:r>
            <a:r>
              <a:rPr kumimoji="1" lang="mr-IN" altLang="ko-KR" baseline="0" dirty="0" smtClean="0"/>
              <a:t>…</a:t>
            </a:r>
            <a:r>
              <a:rPr kumimoji="1" lang="en-US" altLang="ko-KR" baseline="0" dirty="0" smtClean="0"/>
              <a:t>)</a:t>
            </a:r>
            <a:r>
              <a:rPr kumimoji="1" lang="ko-KR" altLang="en-US" baseline="0" dirty="0" smtClean="0"/>
              <a:t> 이렇게 </a:t>
            </a:r>
            <a:r>
              <a:rPr kumimoji="1" lang="en-US" altLang="ko-KR" baseline="0" dirty="0" smtClean="0"/>
              <a:t>object function</a:t>
            </a:r>
            <a:r>
              <a:rPr kumimoji="1" lang="ko-KR" altLang="en-US" baseline="0" dirty="0" smtClean="0"/>
              <a:t>을 최적화하는 데에 사용</a:t>
            </a:r>
            <a:r>
              <a:rPr kumimoji="1" lang="en-US" altLang="ko-KR" baseline="0" dirty="0" smtClean="0"/>
              <a:t>. Adam</a:t>
            </a:r>
            <a:r>
              <a:rPr kumimoji="1" lang="ko-KR" altLang="en-US" baseline="0" dirty="0" smtClean="0"/>
              <a:t>을 발표하려다 보니 그 전에 어떤 메소드들이 있어야 하는지를 알려드려야만 해서 소개하고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그 다음에 아담이 가지고 있는 특징이 무엇인지에 대해서 얘기하고 마치도록 하겠습니다</a:t>
            </a:r>
            <a:r>
              <a:rPr kumimoji="1" lang="en-US" altLang="ko-KR" baseline="0" dirty="0" smtClean="0"/>
              <a:t>.</a:t>
            </a:r>
            <a:endParaRPr kumimoji="1" lang="ko-KR" altLang="en-US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93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317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왼쪽</a:t>
            </a:r>
            <a:r>
              <a:rPr kumimoji="1" lang="ko-KR" altLang="en-US" baseline="0" dirty="0" smtClean="0"/>
              <a:t> 위의 그래프는 평방 피트당 집값을 예측하는 단순한 형태의 회귀 모델입니다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그러니까 여기서는 </a:t>
            </a:r>
            <a:r>
              <a:rPr kumimoji="1" lang="en-US" altLang="ko-KR" baseline="0" dirty="0" smtClean="0"/>
              <a:t>supervised learning</a:t>
            </a:r>
            <a:r>
              <a:rPr kumimoji="1" lang="ko-KR" altLang="en-US" baseline="0" dirty="0" smtClean="0"/>
              <a:t>에서 </a:t>
            </a:r>
            <a:r>
              <a:rPr kumimoji="1" lang="en-US" altLang="ko-KR" baseline="0" dirty="0" smtClean="0"/>
              <a:t>prediction</a:t>
            </a:r>
            <a:r>
              <a:rPr kumimoji="1" lang="ko-KR" altLang="en-US" baseline="0" dirty="0" smtClean="0"/>
              <a:t>의 예시를 말합니다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price</a:t>
            </a:r>
            <a:r>
              <a:rPr kumimoji="1" lang="ko-KR" altLang="en-US" baseline="0" dirty="0" smtClean="0"/>
              <a:t>가 예측하고자 하는 값이고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스퀘어피트가 데이터입니다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이 때 최적화가 필요한 대상은 </a:t>
            </a:r>
            <a:r>
              <a:rPr kumimoji="1" lang="en-US" altLang="ko-KR" baseline="0" dirty="0" smtClean="0"/>
              <a:t>w0,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w1</a:t>
            </a:r>
            <a:r>
              <a:rPr kumimoji="1" lang="ko-KR" altLang="en-US" baseline="0" dirty="0" smtClean="0"/>
              <a:t>입니다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이 두 파라미터에 따라서 선의 기울기와 절편이 달라지는데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주어진 데이터를 가장 잘 나타내는 모델로 선정하기 위해 최적화가 필요합니다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최적화를 위해서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파란점들인 실제데이터들과 초록색인 예측값 사이에 발생하는 오차를 이용합니다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이 오차에 대한 수식은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7591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다음과 같이 주어집니다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이것이 </a:t>
            </a:r>
            <a:r>
              <a:rPr kumimoji="1" lang="en-US" altLang="ko-KR" dirty="0" smtClean="0"/>
              <a:t>object function</a:t>
            </a:r>
            <a:r>
              <a:rPr kumimoji="1" lang="ko-KR" altLang="en-US" dirty="0" smtClean="0"/>
              <a:t>이 되며 다른 말로 </a:t>
            </a:r>
            <a:r>
              <a:rPr kumimoji="1" lang="en-US" altLang="ko-KR" dirty="0" smtClean="0"/>
              <a:t>cost</a:t>
            </a:r>
            <a:r>
              <a:rPr kumimoji="1" lang="en-US" altLang="ko-KR" baseline="0" dirty="0" smtClean="0"/>
              <a:t> function</a:t>
            </a:r>
            <a:r>
              <a:rPr kumimoji="1" lang="ko-KR" altLang="en-US" baseline="0" dirty="0" smtClean="0"/>
              <a:t> 비용 함수라고 합니다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이 비용을 최소화하는 것 </a:t>
            </a:r>
            <a:r>
              <a:rPr kumimoji="1" lang="en-US" altLang="ko-KR" baseline="0" dirty="0" smtClean="0"/>
              <a:t>minimize</a:t>
            </a:r>
            <a:r>
              <a:rPr kumimoji="1" lang="ko-KR" altLang="en-US" baseline="0" dirty="0" smtClean="0"/>
              <a:t>하는 것이 곧 최적화이고 그 방법중에 가장 기초가 그래디언트 디센트입니다</a:t>
            </a:r>
            <a:r>
              <a:rPr kumimoji="1" lang="en-US" altLang="ko-KR" baseline="0" dirty="0" smtClean="0"/>
              <a:t>. </a:t>
            </a:r>
            <a:r>
              <a:rPr kumimoji="1" lang="ko-KR" altLang="en-US" baseline="0" dirty="0" smtClean="0"/>
              <a:t>최적화를 하면 선의 기울기와 절편이 달라지면서 가장 적절한 선을 찾아내게 됩니다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그리고 그렇게 생성된 모델이 집값 예측에 쓰이게 됩니다</a:t>
            </a:r>
            <a:r>
              <a:rPr kumimoji="1" lang="en-US" altLang="ko-KR" baseline="0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2212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그래디언트의 원리는 다음의 수식과 그래프에 있습니다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현재는 맥시마이즈하는 상황인데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수식부터 차분히 설명</a:t>
            </a:r>
            <a:r>
              <a:rPr kumimoji="1" lang="en-US" altLang="ko-KR" dirty="0" smtClean="0"/>
              <a:t>),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9692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이것이 바로 그래디언트 디센트입니다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3732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input</a:t>
            </a:r>
            <a:r>
              <a:rPr kumimoji="1" lang="ko-KR" altLang="en-US" dirty="0" smtClean="0"/>
              <a:t> 데이터셋의 규모에 따라서 세 가지로 나눌 수 있습니다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 트레이닝 셋 전체를 이용하는 것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하나씩 이용하는 것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두개를 섞어서 이용하는 것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맨  끝에 있는 그래디언트에 러닝 레잇을 곱해서 업데이트 시키는 데 이용하고 있습니다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822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러닝 레잇의 값은 파라미터값을 얼마나 크게 혹은 작게 움직일지 결정하는 하이퍼파라미터입니다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값이 너무 작으면 속도가 너무 느리고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값을 너무 크게 주면 수렴하지 않고 발상합니다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따라서 적합한 러닝 레잇 값을 주어야하는데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일반적으로 정해진 러닝 레잇은 없고 모델마다 상황마다 다릅니다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실질적으로 파라미터 업데이트가 어떻게 이루어지는지를 살펴보면 </a:t>
            </a:r>
            <a:endParaRPr kumimoji="1" lang="en-US" altLang="ko-KR" dirty="0" smtClean="0"/>
          </a:p>
          <a:p>
            <a:r>
              <a:rPr kumimoji="1" lang="ko-KR" altLang="en-US" dirty="0" smtClean="0"/>
              <a:t>첫번째 그림은 러닝 레잇값이 작은 값을 이용하면 처음에는 상당히 빠르게 진행되는데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최적값 근처에 오면 그래디언트 값이 너무 작아지기 때문에 업데이트되는 속도가 느려지게 되고 실질적으로 최적값으로 너무 오래걸리는 현상이 발생합니다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세번째 그림은 러닝 레잇을 너무 크게 주면 대충가다 발산합니다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두번째 그림은 적당히 준다고 첫번재 보다는 조금 키웠는데 처음에는 빠른 것 처럼 보이지만 여전히 수렴 속도가 느린 것을 볼 수 있습니다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이러한 현상이 생기는 이유는 파라미터의 업데이트가 전적으로 그래디언트에만 의존하기 때문입니다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이 방법을 어떻게 하면 개선시킬 수 있을까에 대해서 사람들이 고민하게 됩니다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850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4475-2182-384B-91A7-1E7B4EAACD3C}" type="datetime1">
              <a:rPr kumimoji="1" lang="ko-KR" altLang="en-US" smtClean="0"/>
              <a:t>2017. 11. 8.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4886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C119-4834-AF47-A25A-7AC2FBA0A12B}" type="datetime1">
              <a:rPr kumimoji="1" lang="ko-KR" altLang="en-US" smtClean="0"/>
              <a:t>2017. 11. 8.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3749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D0B43-7671-A949-8CC0-61B73517563A}" type="datetime1">
              <a:rPr kumimoji="1" lang="ko-KR" altLang="en-US" smtClean="0"/>
              <a:t>2017. 11. 8.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716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48749-C775-DE49-A6C4-D14761F8B5F0}" type="datetime1">
              <a:rPr kumimoji="1" lang="ko-KR" altLang="en-US" smtClean="0"/>
              <a:t>2017. 11. 8.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2226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2A7A9-31A8-8A40-8A83-7E8D6D05CCCA}" type="datetime1">
              <a:rPr kumimoji="1" lang="ko-KR" altLang="en-US" smtClean="0"/>
              <a:t>2017. 11. 8.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40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41BAD-31C1-6F4B-B81A-03F0E20C6A2C}" type="datetime1">
              <a:rPr kumimoji="1" lang="ko-KR" altLang="en-US" smtClean="0"/>
              <a:t>2017. 11. 8.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7355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CC0E3-0046-6945-90D1-609047FAFC3C}" type="datetime1">
              <a:rPr kumimoji="1" lang="ko-KR" altLang="en-US" smtClean="0"/>
              <a:t>2017. 11. 8.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875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17FEA-E7F8-AC4F-B32B-3C3519DE1DB4}" type="datetime1">
              <a:rPr kumimoji="1" lang="ko-KR" altLang="en-US" smtClean="0"/>
              <a:t>2017. 11. 8.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588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890D-CBD0-ED4E-8DA2-1188F4C8C159}" type="datetime1">
              <a:rPr kumimoji="1" lang="ko-KR" altLang="en-US" smtClean="0"/>
              <a:t>2017. 11. 8.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5422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0871-D8F4-874A-99C6-BB22704658FE}" type="datetime1">
              <a:rPr kumimoji="1" lang="ko-KR" altLang="en-US" smtClean="0"/>
              <a:t>2017. 11. 8.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3396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B5A3C-91F8-7248-8F1E-489C993B6ECE}" type="datetime1">
              <a:rPr kumimoji="1" lang="ko-KR" altLang="en-US" smtClean="0"/>
              <a:t>2017. 11. 8.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7714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044E6-B510-C642-867E-59F071AEF662}" type="datetime1">
              <a:rPr kumimoji="1" lang="ko-KR" altLang="en-US" smtClean="0"/>
              <a:t>2017. 11. 8.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083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arxiv.org/abs/1412.6980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635431" y="2001795"/>
            <a:ext cx="8478639" cy="1145646"/>
          </a:xfrm>
        </p:spPr>
        <p:txBody>
          <a:bodyPr/>
          <a:lstStyle/>
          <a:p>
            <a:pPr algn="l" eaLnBrk="1" latinLnBrk="0" hangingPunct="1">
              <a:defRPr/>
            </a:pPr>
            <a:r>
              <a:rPr lang="en-US" altLang="ko-KR" sz="2800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Adam: A Method for Stochastic Optimization</a:t>
            </a:r>
            <a:endParaRPr lang="ko-KR" altLang="en-US" sz="280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635431" y="3526706"/>
            <a:ext cx="7477443" cy="1873250"/>
          </a:xfrm>
        </p:spPr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en-US" altLang="ko-KR" sz="2000" b="1" dirty="0" smtClean="0">
                <a:latin typeface="Nanum Gothic" charset="-127"/>
                <a:ea typeface="Nanum Gothic" charset="-127"/>
                <a:cs typeface="Nanum Gothic" charset="-127"/>
              </a:rPr>
              <a:t>2017. 11. 08</a:t>
            </a:r>
            <a:endParaRPr lang="en-US" altLang="ko-KR" b="1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 eaLnBrk="1" hangingPunct="1">
              <a:defRPr/>
            </a:pPr>
            <a:endParaRPr lang="en-US" altLang="ko-KR" sz="20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 eaLnBrk="1" hangingPunct="1">
              <a:defRPr/>
            </a:pPr>
            <a:r>
              <a:rPr lang="ko-KR" altLang="en-US" sz="1600" dirty="0" smtClean="0">
                <a:latin typeface="Nanum Gothic" charset="-127"/>
                <a:ea typeface="Nanum Gothic" charset="-127"/>
                <a:cs typeface="Nanum Gothic" charset="-127"/>
              </a:rPr>
              <a:t>권도형</a:t>
            </a:r>
            <a:endParaRPr lang="en-US" altLang="ko-KR" sz="16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 eaLnBrk="1" hangingPunct="1">
              <a:defRPr/>
            </a:pPr>
            <a:r>
              <a:rPr lang="ko-KR" altLang="en-US" sz="1600" dirty="0" smtClean="0">
                <a:latin typeface="Nanum Gothic" charset="-127"/>
                <a:ea typeface="Nanum Gothic" charset="-127"/>
                <a:cs typeface="Nanum Gothic" charset="-127"/>
              </a:rPr>
              <a:t>고급컴퓨터네트워크</a:t>
            </a:r>
            <a:endParaRPr lang="ko-KR" altLang="en-US" sz="1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635431" y="3337073"/>
            <a:ext cx="75941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7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26913" y="1270861"/>
                <a:ext cx="11513792" cy="4906102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batch gradient descent</a:t>
                </a:r>
              </a:p>
              <a:p>
                <a:pPr marL="0" indent="0">
                  <a:buNone/>
                </a:pP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i="1" smtClean="0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= </m:t>
                      </m:r>
                      <m:sSub>
                        <m:sSubPr>
                          <m:ctrlPr>
                            <a:rPr kumimoji="1" lang="en-US" altLang="ko-KR" sz="1600" i="1" smtClean="0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𝑡</m:t>
                          </m:r>
                          <m:r>
                            <a:rPr kumimoji="1" lang="en-US" altLang="ko-KR" sz="1600" b="0" i="1" smtClean="0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 − </m:t>
                      </m:r>
                      <m:r>
                        <a:rPr kumimoji="1" lang="en-US" altLang="ko-KR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ko-KR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ko-KR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r>
                        <a:rPr kumimoji="1" lang="en-US" altLang="ko-KR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ko-KR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kumimoji="1" lang="en-US" altLang="ko-KR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 algn="r">
                  <a:buNone/>
                </a:pP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: For the </a:t>
                </a:r>
                <a:r>
                  <a:rPr kumimoji="1" lang="en-US" altLang="ko-KR" sz="1400" b="1" dirty="0" smtClean="0">
                    <a:solidFill>
                      <a:srgbClr val="002060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entire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training dataset</a:t>
                </a: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endParaRPr kumimoji="1" lang="en-US" altLang="ko-KR" sz="14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stochastic gradient descent</a:t>
                </a:r>
              </a:p>
              <a:p>
                <a:pPr marL="0" indent="0">
                  <a:buNone/>
                </a:pP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ko-KR" sz="16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= 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ko-KR" sz="16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𝑡</m:t>
                          </m:r>
                          <m:r>
                            <a:rPr kumimoji="1" lang="en-US" altLang="ko-KR" sz="16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 − </m:t>
                      </m:r>
                      <m:r>
                        <a:rPr kumimoji="1" lang="en-US" altLang="ko-KR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ko-KR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kumimoji="1" lang="en-US" altLang="ko-KR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r>
                        <a:rPr kumimoji="1" lang="en-US" altLang="ko-KR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ko-KR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kumimoji="1" lang="en-US" altLang="ko-KR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;</m:t>
                      </m:r>
                      <m:sSup>
                        <m:sSupPr>
                          <m:ctrlPr>
                            <a:rPr kumimoji="1" lang="en-US" altLang="ko-KR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ko-KR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ko-KR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ko-KR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;</m:t>
                      </m:r>
                      <m:sSup>
                        <m:sSupPr>
                          <m:ctrlPr>
                            <a:rPr kumimoji="1" lang="en-US" altLang="ko-KR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ko-KR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ko-KR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ko-KR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kumimoji="1" lang="en-US" altLang="ko-KR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ko-KR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 algn="r">
                  <a:buNone/>
                </a:pP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: For </a:t>
                </a:r>
                <a:r>
                  <a:rPr kumimoji="1" lang="en-US" altLang="ko-KR" sz="1400" b="1" dirty="0" smtClean="0">
                    <a:solidFill>
                      <a:srgbClr val="002060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each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training data(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, label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ko-KR" sz="1400" dirty="0">
                    <a:latin typeface="Nanum Gothic" charset="-127"/>
                    <a:ea typeface="Nanum Gothic" charset="-127"/>
                    <a:cs typeface="Nanum Gothic" charset="-127"/>
                  </a:rPr>
                  <a:t>)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)</a:t>
                </a:r>
              </a:p>
              <a:p>
                <a:pPr marL="0" indent="0">
                  <a:buNone/>
                </a:pPr>
                <a:endParaRPr kumimoji="1" lang="en-US" altLang="ko-KR" sz="14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mini-batch gradient descent</a:t>
                </a: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</m:ctrlPr>
                        </m:sSubPr>
                        <m:e>
                          <m:r>
                            <a:rPr kumimoji="1" lang="en-US" altLang="ko-KR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ko-KR" sz="1400" b="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1400" b="0" i="1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= </m:t>
                      </m:r>
                      <m:sSub>
                        <m:sSubPr>
                          <m:ctrlPr>
                            <a:rPr kumimoji="1" lang="en-US" altLang="ko-KR" sz="14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</m:ctrlPr>
                        </m:sSubPr>
                        <m:e>
                          <m:r>
                            <a:rPr kumimoji="1" lang="en-US" altLang="ko-KR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ko-KR" sz="1400" b="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𝑡</m:t>
                          </m:r>
                          <m:r>
                            <a:rPr kumimoji="1" lang="en-US" altLang="ko-KR" sz="1400" b="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1400" b="0" i="1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 − </m:t>
                      </m:r>
                      <m:r>
                        <a:rPr kumimoji="1" lang="en-US" altLang="ko-KR" sz="1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ko-KR" sz="1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ko-KR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kumimoji="1" lang="en-US" altLang="ko-KR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1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r>
                        <a:rPr kumimoji="1" lang="en-US" altLang="ko-KR" sz="1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ko-KR" sz="1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kumimoji="1" lang="en-US" altLang="ko-KR" sz="1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;</m:t>
                      </m:r>
                      <m:sSup>
                        <m:sSupPr>
                          <m:ctrlPr>
                            <a:rPr kumimoji="1" lang="en-US" altLang="ko-KR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ko-KR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ko-KR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1400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ko-KR" sz="1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:</m:t>
                              </m:r>
                              <m:r>
                                <a:rPr kumimoji="1" lang="en-US" altLang="ko-KR" sz="1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ko-KR" sz="1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ko-KR" sz="1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kumimoji="1" lang="en-US" altLang="ko-KR" sz="1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;</m:t>
                      </m:r>
                      <m:sSup>
                        <m:sSupPr>
                          <m:ctrlPr>
                            <a:rPr kumimoji="1" lang="en-US" altLang="ko-KR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ko-KR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ko-KR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ko-KR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kumimoji="1" lang="en-US" altLang="ko-KR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:</m:t>
                          </m:r>
                          <m:r>
                            <a:rPr kumimoji="1" lang="en-US" altLang="ko-KR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kumimoji="1" lang="en-US" altLang="ko-KR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kumimoji="1" lang="en-US" altLang="ko-KR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ko-KR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ko-KR" sz="14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4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 algn="r">
                  <a:buNone/>
                </a:pP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: For every </a:t>
                </a:r>
                <a:r>
                  <a:rPr kumimoji="1" lang="en-US" altLang="ko-KR" sz="1400" b="1" dirty="0" smtClean="0">
                    <a:solidFill>
                      <a:srgbClr val="002060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mini-batch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of n training examples</a:t>
                </a: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913" y="1270861"/>
                <a:ext cx="11513792" cy="4906102"/>
              </a:xfrm>
              <a:blipFill rotWithShape="0">
                <a:blip r:embed="rId3"/>
                <a:stretch>
                  <a:fillRect l="-106" t="-497" r="-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en-US" altLang="ko-KR" sz="2800" dirty="0" smtClean="0">
                <a:solidFill>
                  <a:srgbClr val="000000"/>
                </a:solidFill>
                <a:latin typeface="+mj-ea"/>
              </a:rPr>
              <a:t>Optimization Problem</a:t>
            </a:r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바닥글 개체 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523039hdk@gmail.com</a:t>
            </a:r>
            <a:endParaRPr kumimoji="1"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11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26913" y="1270861"/>
                <a:ext cx="11513792" cy="4906102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learning rate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에 따른 학습 속도</a:t>
                </a: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i="1" smtClean="0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= </m:t>
                      </m:r>
                      <m:sSub>
                        <m:sSubPr>
                          <m:ctrlPr>
                            <a:rPr kumimoji="1" lang="en-US" altLang="ko-KR" sz="1600" i="1" smtClean="0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𝑡</m:t>
                          </m:r>
                          <m:r>
                            <a:rPr kumimoji="1" lang="en-US" altLang="ko-KR" sz="1600" b="0" i="1" smtClean="0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 − </m:t>
                      </m:r>
                      <m:r>
                        <a:rPr kumimoji="1" lang="en-US" altLang="ko-KR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ko-KR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ko-KR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r>
                        <a:rPr kumimoji="1" lang="en-US" altLang="ko-KR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ko-KR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kumimoji="1" lang="en-US" altLang="ko-KR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endParaRPr kumimoji="1" lang="en-US" altLang="ko-KR" sz="14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913" y="1270861"/>
                <a:ext cx="11513792" cy="4906102"/>
              </a:xfrm>
              <a:blipFill rotWithShape="0">
                <a:blip r:embed="rId3"/>
                <a:stretch>
                  <a:fillRect l="-106" t="-4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en-US" altLang="ko-KR" sz="2800" dirty="0" smtClean="0">
                <a:solidFill>
                  <a:srgbClr val="000000"/>
                </a:solidFill>
                <a:latin typeface="+mj-ea"/>
              </a:rPr>
              <a:t>Optimization Problem</a:t>
            </a:r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바닥글 개체 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523039hdk@gmail.com</a:t>
            </a:r>
            <a:endParaRPr kumimoji="1"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11</a:t>
            </a:fld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17116" b="6349"/>
          <a:stretch/>
        </p:blipFill>
        <p:spPr>
          <a:xfrm>
            <a:off x="2183814" y="2485490"/>
            <a:ext cx="8453294" cy="25207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854" y="4694325"/>
            <a:ext cx="190500" cy="254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50" y="4694325"/>
            <a:ext cx="190500" cy="254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2231" y="4694325"/>
            <a:ext cx="190500" cy="254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552092" y="3798277"/>
            <a:ext cx="398585" cy="3985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4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665017" y="4502663"/>
            <a:ext cx="11024275" cy="2396114"/>
            <a:chOff x="665017" y="4163368"/>
            <a:chExt cx="11024275" cy="239611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/>
            <a:srcRect t="51276"/>
            <a:stretch/>
          </p:blipFill>
          <p:spPr>
            <a:xfrm>
              <a:off x="1001470" y="4163368"/>
              <a:ext cx="10687822" cy="2258290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665017" y="4260669"/>
              <a:ext cx="7399988" cy="2298813"/>
              <a:chOff x="4792012" y="3063601"/>
              <a:chExt cx="7399988" cy="2298813"/>
            </a:xfrm>
          </p:grpSpPr>
          <p:pic>
            <p:nvPicPr>
              <p:cNvPr id="14" name="Picture 2" descr="/var/folders/v5/h58bg81s0jx2y4hqbgk_dgw40000gn/T/com.microsoft.Powerpoint/WebArchiveCopyPasteTempFiles/p180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2012" y="3394129"/>
                <a:ext cx="7225531" cy="18133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8090115" y="4943959"/>
                <a:ext cx="821410" cy="4184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0195301" y="4734731"/>
                <a:ext cx="1645403" cy="6276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0697008" y="4378270"/>
                <a:ext cx="1494992" cy="829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7994072" y="3063601"/>
                <a:ext cx="821410" cy="4184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26914" y="1278118"/>
                <a:ext cx="11362378" cy="49061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gradient descent with momentum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(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관성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)</a:t>
                </a:r>
              </a:p>
              <a:p>
                <a:pPr marL="0" indent="0">
                  <a:buNone/>
                </a:pPr>
                <a:r>
                  <a:rPr kumimoji="1" lang="ko-KR" altLang="en-US" sz="1400" dirty="0">
                    <a:latin typeface="Nanum Gothic" charset="-127"/>
                    <a:ea typeface="Nanum Gothic" charset="-127"/>
                    <a:cs typeface="Nanum Gothic" charset="-127"/>
                  </a:rPr>
                  <a:t>일반적인 </a:t>
                </a:r>
                <a:r>
                  <a:rPr kumimoji="1" lang="en-US" altLang="ko-KR" sz="1400" dirty="0">
                    <a:latin typeface="Nanum Gothic" charset="-127"/>
                    <a:ea typeface="Nanum Gothic" charset="-127"/>
                    <a:cs typeface="Nanum Gothic" charset="-127"/>
                  </a:rPr>
                  <a:t>GD</a:t>
                </a:r>
                <a:r>
                  <a:rPr kumimoji="1" lang="ko-KR" altLang="en-US" sz="1400" dirty="0">
                    <a:latin typeface="Nanum Gothic" charset="-127"/>
                    <a:ea typeface="Nanum Gothic" charset="-127"/>
                    <a:cs typeface="Nanum Gothic" charset="-127"/>
                  </a:rPr>
                  <a:t>알고리즘보다 더 빠르게 </a:t>
                </a:r>
                <a:r>
                  <a:rPr kumimoji="1" lang="en-US" altLang="ko-KR" sz="1400" dirty="0">
                    <a:latin typeface="Nanum Gothic" charset="-127"/>
                    <a:ea typeface="Nanum Gothic" charset="-127"/>
                    <a:cs typeface="Nanum Gothic" charset="-127"/>
                  </a:rPr>
                  <a:t>minimum</a:t>
                </a:r>
                <a:r>
                  <a:rPr kumimoji="1" lang="ko-KR" altLang="en-US" sz="1400" dirty="0">
                    <a:latin typeface="Nanum Gothic" charset="-127"/>
                    <a:ea typeface="Nanum Gothic" charset="-127"/>
                    <a:cs typeface="Nanum Gothic" charset="-127"/>
                  </a:rPr>
                  <a:t>값에 접근</a:t>
                </a: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endParaRPr kumimoji="1" lang="en-US" altLang="ko-KR" sz="14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</m:ctrlPr>
                        </m:sSubPr>
                        <m:e>
                          <m:r>
                            <a:rPr kumimoji="1" lang="en-US" altLang="ko-KR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ko-KR" sz="14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1400" i="1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= </m:t>
                      </m:r>
                      <m:sSub>
                        <m:sSubPr>
                          <m:ctrlPr>
                            <a:rPr kumimoji="1" lang="en-US" altLang="ko-KR" sz="14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</m:ctrlPr>
                        </m:sSubPr>
                        <m:e>
                          <m:r>
                            <a:rPr kumimoji="1" lang="en-US" altLang="ko-KR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ko-KR" sz="14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𝑡</m:t>
                          </m:r>
                          <m:r>
                            <a:rPr kumimoji="1" lang="en-US" altLang="ko-KR" sz="14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1400" i="1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 −</m:t>
                      </m:r>
                      <m:sSub>
                        <m:sSubPr>
                          <m:ctrlPr>
                            <a:rPr kumimoji="1" lang="en-US" altLang="ko-KR" sz="14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</m:ctrlPr>
                        </m:sSubPr>
                        <m:e>
                          <m:r>
                            <a:rPr kumimoji="1" lang="en-US" altLang="ko-KR" sz="14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14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i="1" smtClean="0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= </m:t>
                      </m:r>
                      <m:sSub>
                        <m:sSubPr>
                          <m:ctrlPr>
                            <a:rPr kumimoji="1" lang="en-US" altLang="ko-KR" sz="1600" i="1" smtClean="0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kumimoji="1" lang="en-US" altLang="ko-KR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𝑡</m:t>
                          </m:r>
                          <m:r>
                            <a:rPr kumimoji="1" lang="en-US" altLang="ko-KR" sz="1600" b="0" i="1" smtClean="0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 −</m:t>
                      </m:r>
                      <m:d>
                        <m:dPr>
                          <m:ctrlPr>
                            <a:rPr kumimoji="1" lang="en-US" altLang="ko-KR" sz="1600" b="0" i="1" smtClean="0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</m:ctrlPr>
                        </m:dPr>
                        <m:e>
                          <m:r>
                            <a:rPr kumimoji="1" lang="en-US" altLang="ko-KR" sz="1600" b="0" i="1" smtClean="0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1−</m:t>
                          </m:r>
                          <m:r>
                            <a:rPr kumimoji="1" lang="en-US" altLang="ko-KR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d>
                      <m:r>
                        <a:rPr kumimoji="1" lang="en-US" altLang="ko-KR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ko-KR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1" lang="en-US" altLang="ko-KR" sz="1600" b="0" dirty="0" smtClean="0">
                  <a:latin typeface="Nanum Gothic" charset="-127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endParaRPr kumimoji="1" lang="en-US" altLang="ko-KR" sz="1600" b="0" dirty="0" smtClean="0">
                  <a:latin typeface="Nanum Gothic" charset="-127"/>
                  <a:ea typeface="Cambria Math" charset="0"/>
                  <a:cs typeface="Cambria Math" charset="0"/>
                </a:endParaRPr>
              </a:p>
              <a:p>
                <a:pPr marL="0" indent="0" algn="ctr">
                  <a:buNone/>
                </a:pPr>
                <a:endParaRPr kumimoji="1" lang="en-US" altLang="ko-KR" sz="1600" i="1" dirty="0" smtClean="0">
                  <a:latin typeface="Cambria Math" charset="0"/>
                  <a:ea typeface="Nanum Gothic" charset="-127"/>
                  <a:cs typeface="Nanum Gothic" charset="-127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𝑣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𝑡</m:t>
                        </m:r>
                      </m:sub>
                    </m:sSub>
                    <m:r>
                      <a:rPr kumimoji="1" lang="en-US" altLang="ko-KR" sz="1600" i="1">
                        <a:latin typeface="Cambria Math" charset="0"/>
                        <a:ea typeface="Nanum Gothic" charset="-127"/>
                        <a:cs typeface="Nanum Gothic" charset="-127"/>
                      </a:rPr>
                      <m:t>= </m:t>
                    </m:r>
                    <m:sSub>
                      <m:sSubPr>
                        <m:ctrlPr>
                          <a:rPr kumimoji="1" lang="en-US" altLang="ko-KR" sz="160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(1−</m:t>
                        </m:r>
                        <m:r>
                          <a:rPr kumimoji="1"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  <m:sSub>
                          <m:sSubPr>
                            <m:ctrlPr>
                              <a:rPr kumimoji="1"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sub>
                        </m:sSub>
                        <m:r>
                          <a:rPr kumimoji="1"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  <m:d>
                          <m:dPr>
                            <m:ctrlPr>
                              <a:rPr kumimoji="1"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𝑡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charset="0"/>
                        <a:ea typeface="Nanum Gothic" charset="-127"/>
                        <a:cs typeface="Nanum Gothic" charset="-127"/>
                      </a:rPr>
                      <m:t> +</m:t>
                    </m:r>
                  </m:oMath>
                </a14:m>
                <a:r>
                  <a:rPr kumimoji="1" lang="en-US" altLang="ko-KR" sz="1600" dirty="0">
                    <a:ea typeface="Nanum Gothic" charset="-127"/>
                    <a:cs typeface="Nanum Gothic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b>
                      <m:sSubPr>
                        <m:ctrlP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(1−</m:t>
                        </m:r>
                        <m:r>
                          <a:rPr kumimoji="1"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a:rPr kumimoji="1"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  <m:sSub>
                          <m:sSubPr>
                            <m:ctrlPr>
                              <a:rPr kumimoji="1"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sub>
                        </m:sSub>
                        <m:r>
                          <a:rPr kumimoji="1"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  <m:d>
                          <m:dPr>
                            <m:ctrlPr>
                              <a:rPr kumimoji="1"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𝑡</m:t>
                        </m:r>
                        <m:r>
                          <a:rPr kumimoji="1" lang="en-US" altLang="ko-KR" sz="1600" b="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ko-KR" sz="1600" dirty="0" smtClean="0">
                    <a:ea typeface="Cambria Math" charset="0"/>
                    <a:cs typeface="Cambria Math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sSupPr>
                      <m:e>
                        <m:r>
                          <a:rPr kumimoji="1"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p>
                        <m:r>
                          <a:rPr kumimoji="1" lang="en-US" altLang="ko-KR" sz="1600" b="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(1−</m:t>
                        </m:r>
                        <m:r>
                          <a:rPr kumimoji="1"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a:rPr kumimoji="1"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  <m:sSub>
                          <m:sSubPr>
                            <m:ctrlPr>
                              <a:rPr kumimoji="1"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sub>
                        </m:sSub>
                        <m:r>
                          <a:rPr kumimoji="1"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  <m:d>
                          <m:dPr>
                            <m:ctrlPr>
                              <a:rPr kumimoji="1"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𝑡</m:t>
                        </m:r>
                        <m: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ko-KR" sz="16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+ </a:t>
                </a:r>
                <a:r>
                  <a:rPr kumimoji="1" lang="mr-IN" altLang="ko-KR" sz="16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…</a:t>
                </a:r>
                <a:endParaRPr kumimoji="1" lang="en-US" altLang="ko-KR" sz="16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endParaRPr kumimoji="1" lang="en-US" altLang="ko-KR" sz="16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endParaRPr kumimoji="1" lang="en-US" altLang="ko-KR" sz="14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914" y="1278118"/>
                <a:ext cx="11362378" cy="4906102"/>
              </a:xfrm>
              <a:blipFill rotWithShape="0">
                <a:blip r:embed="rId5"/>
                <a:stretch>
                  <a:fillRect l="-161" t="-6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en-US" altLang="ko-KR" sz="2800" dirty="0" smtClean="0">
                <a:solidFill>
                  <a:srgbClr val="000000"/>
                </a:solidFill>
                <a:latin typeface="+mj-ea"/>
              </a:rPr>
              <a:t>Momentum</a:t>
            </a:r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바닥글 개체 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523039hdk@gmail.com</a:t>
            </a:r>
            <a:endParaRPr kumimoji="1"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12</a:t>
            </a:fld>
            <a:endParaRPr kumimoji="1"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809959" y="5820558"/>
            <a:ext cx="1961310" cy="402410"/>
            <a:chOff x="809959" y="5820558"/>
            <a:chExt cx="1961310" cy="402410"/>
          </a:xfrm>
        </p:grpSpPr>
        <p:sp>
          <p:nvSpPr>
            <p:cNvPr id="31" name="텍스트 상자 30"/>
            <p:cNvSpPr txBox="1"/>
            <p:nvPr/>
          </p:nvSpPr>
          <p:spPr>
            <a:xfrm>
              <a:off x="809959" y="5915191"/>
              <a:ext cx="609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b="1" dirty="0" smtClean="0">
                  <a:solidFill>
                    <a:srgbClr val="446E97"/>
                  </a:solidFill>
                </a:rPr>
                <a:t>SGD</a:t>
              </a:r>
              <a:endParaRPr kumimoji="1" lang="ko-KR" altLang="en-US" sz="1400" b="1" dirty="0">
                <a:solidFill>
                  <a:srgbClr val="446E97"/>
                </a:solidFill>
              </a:endParaRPr>
            </a:p>
          </p:txBody>
        </p:sp>
        <p:sp>
          <p:nvSpPr>
            <p:cNvPr id="32" name="텍스트 상자 31"/>
            <p:cNvSpPr txBox="1"/>
            <p:nvPr/>
          </p:nvSpPr>
          <p:spPr>
            <a:xfrm>
              <a:off x="1559041" y="5820558"/>
              <a:ext cx="12122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b="1" dirty="0" smtClean="0">
                  <a:solidFill>
                    <a:srgbClr val="FC0E1A"/>
                  </a:solidFill>
                </a:rPr>
                <a:t>momentum</a:t>
              </a:r>
              <a:endParaRPr kumimoji="1" lang="ko-KR" altLang="en-US" sz="1400" b="1" dirty="0">
                <a:solidFill>
                  <a:srgbClr val="FC0E1A"/>
                </a:solidFill>
              </a:endParaRPr>
            </a:p>
          </p:txBody>
        </p:sp>
      </p:grpSp>
      <p:pic>
        <p:nvPicPr>
          <p:cNvPr id="33" name="Picture 4" descr="/var/folders/v5/h58bg81s0jx2y4hqbgk_dgw40000gn/T/com.microsoft.Powerpoint/WebArchiveCopyPasteTempFiles/p18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790" y="3161264"/>
            <a:ext cx="2597376" cy="144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4422732" y="2353382"/>
            <a:ext cx="4844702" cy="1632227"/>
            <a:chOff x="4422732" y="2991057"/>
            <a:chExt cx="4844702" cy="1632227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5039816" y="4290865"/>
              <a:ext cx="149788" cy="325015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076045" y="4260669"/>
              <a:ext cx="4191389" cy="57073"/>
            </a:xfrm>
            <a:prstGeom prst="rect">
              <a:avLst/>
            </a:prstGeom>
            <a:gradFill flip="none" rotWithShape="1">
              <a:gsLst>
                <a:gs pos="0">
                  <a:srgbClr val="7030A0"/>
                </a:gs>
                <a:gs pos="70000">
                  <a:schemeClr val="bg1"/>
                </a:gs>
                <a:gs pos="2000">
                  <a:srgbClr val="7030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131215" y="3259424"/>
              <a:ext cx="581891" cy="374073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105906" y="3242265"/>
              <a:ext cx="190800" cy="334614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5627580" y="3505107"/>
              <a:ext cx="11853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b="1" dirty="0" smtClean="0">
                  <a:solidFill>
                    <a:srgbClr val="00B050"/>
                  </a:solidFill>
                </a:rPr>
                <a:t>momentum</a:t>
              </a:r>
              <a:endParaRPr kumimoji="1" lang="ko-KR" altLang="en-U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25" name="텍스트 상자 24"/>
            <p:cNvSpPr txBox="1"/>
            <p:nvPr/>
          </p:nvSpPr>
          <p:spPr>
            <a:xfrm>
              <a:off x="4422732" y="2991057"/>
              <a:ext cx="11853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b="1" dirty="0" smtClean="0">
                  <a:solidFill>
                    <a:srgbClr val="FFC000"/>
                  </a:solidFill>
                </a:rPr>
                <a:t>fraction</a:t>
              </a:r>
              <a:endParaRPr kumimoji="1" lang="ko-KR" altLang="en-US" sz="1400" b="1" dirty="0">
                <a:solidFill>
                  <a:srgbClr val="FFC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텍스트 상자 26"/>
                <p:cNvSpPr txBox="1"/>
                <p:nvPr/>
              </p:nvSpPr>
              <p:spPr>
                <a:xfrm>
                  <a:off x="6017906" y="3917236"/>
                  <a:ext cx="2514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1400" b="1" dirty="0" smtClean="0">
                      <a:solidFill>
                        <a:srgbClr val="7030A0"/>
                      </a:solidFill>
                    </a:rPr>
                    <a:t>vanishing: (</a:t>
                  </a:r>
                  <a14:m>
                    <m:oMath xmlns:m="http://schemas.openxmlformats.org/officeDocument/2006/math">
                      <m:r>
                        <a:rPr kumimoji="1" lang="en-US" altLang="ko-KR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</m:oMath>
                  </a14:m>
                  <a:r>
                    <a:rPr kumimoji="1" lang="en-US" altLang="ko-KR" sz="1400" b="1" dirty="0" smtClean="0">
                      <a:solidFill>
                        <a:srgbClr val="7030A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mr-IN" altLang="ko-KR" sz="1400" b="1" i="1" dirty="0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r>
                        <a:rPr kumimoji="1" lang="en-US" altLang="ko-KR" sz="1400" b="1" i="1" dirty="0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</m:oMath>
                  </a14:m>
                  <a:r>
                    <a:rPr kumimoji="1" lang="en-US" altLang="ko-KR" sz="1400" b="1" dirty="0" smtClean="0">
                      <a:solidFill>
                        <a:srgbClr val="7030A0"/>
                      </a:solidFill>
                    </a:rPr>
                    <a:t>)</a:t>
                  </a:r>
                  <a:endParaRPr kumimoji="1" lang="ko-KR" altLang="en-US" sz="14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텍스트 상자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7906" y="3917236"/>
                  <a:ext cx="2514600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726" t="-4000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모서리가 둥근 직사각형 29"/>
            <p:cNvSpPr/>
            <p:nvPr/>
          </p:nvSpPr>
          <p:spPr>
            <a:xfrm>
              <a:off x="6883979" y="4287676"/>
              <a:ext cx="254863" cy="335608"/>
            </a:xfrm>
            <a:prstGeom prst="roundRect">
              <a:avLst/>
            </a:prstGeom>
            <a:noFill/>
            <a:ln w="28575">
              <a:solidFill>
                <a:srgbClr val="A176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65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rcRect t="75934"/>
          <a:stretch/>
        </p:blipFill>
        <p:spPr>
          <a:xfrm>
            <a:off x="2357744" y="3881903"/>
            <a:ext cx="8840763" cy="754837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3782613"/>
            <a:ext cx="2618874" cy="9170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76200" dir="2700000" algn="tl" rotWithShape="0">
              <a:prstClr val="black">
                <a:alpha val="11000"/>
              </a:prstClr>
            </a:outerShdw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6914" y="1106905"/>
            <a:ext cx="11362378" cy="50773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1400" dirty="0" smtClean="0">
                <a:latin typeface="Nanum Gothic" charset="-127"/>
                <a:ea typeface="Nanum Gothic" charset="-127"/>
                <a:cs typeface="Nanum Gothic" charset="-127"/>
              </a:rPr>
              <a:t>Adaptive Gradient</a:t>
            </a:r>
          </a:p>
          <a:p>
            <a:pPr marL="0" indent="0">
              <a:buNone/>
            </a:pPr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이미 많이 변화한 변수들은 충분히 </a:t>
            </a:r>
            <a:r>
              <a:rPr kumimoji="1" lang="en-US" altLang="ko-KR" sz="1400" dirty="0">
                <a:latin typeface="Nanum Gothic" charset="-127"/>
                <a:ea typeface="Nanum Gothic" charset="-127"/>
                <a:cs typeface="Nanum Gothic" charset="-127"/>
              </a:rPr>
              <a:t>optimum</a:t>
            </a:r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에 가까이 도달했다고 보고 </a:t>
            </a:r>
            <a:r>
              <a:rPr kumimoji="1" lang="en-US" altLang="ko-KR" sz="1400" dirty="0" err="1">
                <a:latin typeface="Nanum Gothic" charset="-127"/>
                <a:ea typeface="Nanum Gothic" charset="-127"/>
                <a:cs typeface="Nanum Gothic" charset="-127"/>
              </a:rPr>
              <a:t>stepsize</a:t>
            </a:r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를 작게 하고</a:t>
            </a:r>
            <a:r>
              <a:rPr kumimoji="1" lang="en-US" altLang="ko-KR" sz="1400" dirty="0"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endParaRPr kumimoji="1" lang="en-US" altLang="ko-KR" sz="14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>
              <a:buNone/>
            </a:pPr>
            <a:r>
              <a:rPr kumimoji="1" lang="ko-KR" altLang="en-US" sz="1400" dirty="0" smtClean="0">
                <a:latin typeface="Nanum Gothic" charset="-127"/>
                <a:ea typeface="Nanum Gothic" charset="-127"/>
                <a:cs typeface="Nanum Gothic" charset="-127"/>
              </a:rPr>
              <a:t>많이 </a:t>
            </a:r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변화하지 않은 변수들은 좀 더 진행되도록 </a:t>
            </a:r>
            <a:r>
              <a:rPr kumimoji="1" lang="en-US" altLang="ko-KR" sz="1400" dirty="0" err="1">
                <a:latin typeface="Nanum Gothic" charset="-127"/>
                <a:ea typeface="Nanum Gothic" charset="-127"/>
                <a:cs typeface="Nanum Gothic" charset="-127"/>
              </a:rPr>
              <a:t>stepsize</a:t>
            </a:r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를 크게 하여 빠르게 </a:t>
            </a:r>
            <a:r>
              <a:rPr kumimoji="1" lang="en-US" altLang="ko-KR" sz="1400" dirty="0">
                <a:latin typeface="Nanum Gothic" charset="-127"/>
                <a:ea typeface="Nanum Gothic" charset="-127"/>
                <a:cs typeface="Nanum Gothic" charset="-127"/>
              </a:rPr>
              <a:t>loss</a:t>
            </a:r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값을 </a:t>
            </a:r>
            <a:r>
              <a:rPr kumimoji="1" lang="ko-KR" altLang="en-US" sz="1400" dirty="0" smtClean="0">
                <a:latin typeface="Nanum Gothic" charset="-127"/>
                <a:ea typeface="Nanum Gothic" charset="-127"/>
                <a:cs typeface="Nanum Gothic" charset="-127"/>
              </a:rPr>
              <a:t>줄임</a:t>
            </a:r>
            <a:endParaRPr kumimoji="1" lang="en-US" altLang="ko-KR" sz="14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>
              <a:buNone/>
            </a:pPr>
            <a:endParaRPr kumimoji="1" lang="en-US" altLang="ko-KR" sz="14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>
              <a:buNone/>
            </a:pPr>
            <a:r>
              <a:rPr kumimoji="1" lang="en-US" altLang="ko-KR" sz="1400" dirty="0">
                <a:latin typeface="Nanum Gothic" charset="-127"/>
                <a:ea typeface="Nanum Gothic" charset="-127"/>
                <a:cs typeface="Nanum Gothic" charset="-127"/>
              </a:rPr>
              <a:t>g</a:t>
            </a:r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값이 클수록 </a:t>
            </a:r>
            <a:r>
              <a:rPr kumimoji="1" lang="en-US" altLang="ko-KR" sz="1400" dirty="0" err="1">
                <a:latin typeface="Nanum Gothic" charset="-127"/>
                <a:ea typeface="Nanum Gothic" charset="-127"/>
                <a:cs typeface="Nanum Gothic" charset="-127"/>
              </a:rPr>
              <a:t>stepsize</a:t>
            </a:r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가 작아져서 적게 변화</a:t>
            </a:r>
            <a:r>
              <a:rPr kumimoji="1" lang="en-US" altLang="ko-KR" sz="1400" dirty="0"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1400" dirty="0">
                <a:latin typeface="Nanum Gothic" charset="-127"/>
                <a:ea typeface="Nanum Gothic" charset="-127"/>
                <a:cs typeface="Nanum Gothic" charset="-127"/>
              </a:rPr>
              <a:t>vise versa</a:t>
            </a:r>
          </a:p>
          <a:p>
            <a:pPr marL="0" indent="0">
              <a:buNone/>
            </a:pPr>
            <a:r>
              <a:rPr kumimoji="1" lang="en-US" altLang="ko-KR" sz="1400" dirty="0">
                <a:latin typeface="Nanum Gothic" charset="-127"/>
                <a:ea typeface="Nanum Gothic" charset="-127"/>
                <a:cs typeface="Nanum Gothic" charset="-127"/>
              </a:rPr>
              <a:t>but, </a:t>
            </a:r>
            <a:r>
              <a:rPr kumimoji="1" lang="ko-KR" altLang="en-US" sz="1400" dirty="0" smtClean="0">
                <a:latin typeface="Nanum Gothic" charset="-127"/>
                <a:ea typeface="Nanum Gothic" charset="-127"/>
                <a:cs typeface="Nanum Gothic" charset="-127"/>
              </a:rPr>
              <a:t>수식에 의하면 </a:t>
            </a:r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학습을 진행할수록 </a:t>
            </a:r>
            <a:r>
              <a:rPr kumimoji="1" lang="en-US" altLang="ko-KR" sz="1400" dirty="0">
                <a:latin typeface="Nanum Gothic" charset="-127"/>
                <a:ea typeface="Nanum Gothic" charset="-127"/>
                <a:cs typeface="Nanum Gothic" charset="-127"/>
              </a:rPr>
              <a:t>g</a:t>
            </a:r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값이 커지고 곧 </a:t>
            </a:r>
            <a:r>
              <a:rPr kumimoji="1" lang="en-US" altLang="ko-KR" sz="1400" dirty="0" err="1">
                <a:latin typeface="Nanum Gothic" charset="-127"/>
                <a:ea typeface="Nanum Gothic" charset="-127"/>
                <a:cs typeface="Nanum Gothic" charset="-127"/>
              </a:rPr>
              <a:t>stepsize</a:t>
            </a:r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가 작아지게 되어서 너무 빨리 학습을 멈추게 된다</a:t>
            </a:r>
            <a:r>
              <a:rPr kumimoji="1" lang="en-US" altLang="ko-KR" sz="1400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endParaRPr kumimoji="1" lang="en-US" altLang="ko-KR" sz="14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>
              <a:buNone/>
            </a:pPr>
            <a:r>
              <a:rPr kumimoji="1" lang="en-US" altLang="ko-KR" sz="14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1400" dirty="0" smtClean="0">
                <a:latin typeface="Nanum Gothic" charset="-127"/>
                <a:ea typeface="Nanum Gothic" charset="-127"/>
                <a:cs typeface="Nanum Gothic" charset="-127"/>
              </a:rPr>
              <a:t>  </a:t>
            </a:r>
            <a:r>
              <a:rPr kumimoji="1" lang="en-US" altLang="ko-KR" sz="1400" dirty="0" smtClean="0"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 </a:t>
            </a:r>
            <a:r>
              <a:rPr kumimoji="1" lang="ko-KR" altLang="en-US" sz="1400" dirty="0" smtClean="0">
                <a:latin typeface="Nanum Gothic" charset="-127"/>
                <a:ea typeface="Nanum Gothic" charset="-127"/>
                <a:cs typeface="Nanum Gothic" charset="-127"/>
              </a:rPr>
              <a:t>이를 </a:t>
            </a:r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보완하고자 </a:t>
            </a:r>
            <a:r>
              <a:rPr kumimoji="1" lang="en-US" altLang="ko-KR" sz="1400" dirty="0" err="1">
                <a:latin typeface="Nanum Gothic" charset="-127"/>
                <a:ea typeface="Nanum Gothic" charset="-127"/>
                <a:cs typeface="Nanum Gothic" charset="-127"/>
              </a:rPr>
              <a:t>RMSProp</a:t>
            </a:r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방식이 제안됨</a:t>
            </a:r>
            <a:endParaRPr kumimoji="1" lang="en-US" altLang="ko-KR" sz="14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>
              <a:buNone/>
            </a:pPr>
            <a:endParaRPr kumimoji="1" lang="en-US" altLang="ko-KR" sz="1400" dirty="0">
              <a:latin typeface="Nanum Gothic" charset="-127"/>
              <a:ea typeface="Nanum Gothic" charset="-127"/>
              <a:cs typeface="Nanum Gothic" charset="-127"/>
            </a:endParaRPr>
          </a:p>
          <a:p>
            <a:endParaRPr kumimoji="1" lang="en-US" altLang="ko-KR" sz="14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>
              <a:buNone/>
            </a:pPr>
            <a:endParaRPr kumimoji="1" lang="en-US" altLang="ko-KR" sz="1600" b="0" dirty="0" smtClean="0">
              <a:latin typeface="Nanum Gothic" charset="-127"/>
              <a:ea typeface="Cambria Math" charset="0"/>
              <a:cs typeface="Cambria Math" charset="0"/>
            </a:endParaRPr>
          </a:p>
          <a:p>
            <a:pPr marL="0" indent="0">
              <a:buNone/>
            </a:pPr>
            <a:endParaRPr kumimoji="1" lang="en-US" altLang="ko-KR" sz="16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>
              <a:buNone/>
            </a:pPr>
            <a:endParaRPr kumimoji="1" lang="en-US" altLang="ko-KR" sz="14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>
              <a:buNone/>
            </a:pPr>
            <a:endParaRPr kumimoji="1" lang="en-US" altLang="ko-KR" sz="1400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en-US" altLang="ko-KR" sz="2800" dirty="0" err="1" smtClean="0">
                <a:solidFill>
                  <a:srgbClr val="000000"/>
                </a:solidFill>
                <a:latin typeface="+mj-ea"/>
              </a:rPr>
              <a:t>AdaGrad</a:t>
            </a:r>
            <a:endParaRPr lang="en-US" altLang="ko-KR" sz="2800" dirty="0" smtClean="0">
              <a:solidFill>
                <a:srgbClr val="000000"/>
              </a:solidFill>
              <a:latin typeface="+mj-ea"/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바닥글 개체 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523039hdk@gmail.com</a:t>
            </a:r>
            <a:endParaRPr kumimoji="1"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13</a:t>
            </a:fld>
            <a:endParaRPr kumimoji="1"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rcRect t="-1251" b="50078"/>
          <a:stretch/>
        </p:blipFill>
        <p:spPr>
          <a:xfrm>
            <a:off x="876300" y="4770398"/>
            <a:ext cx="8840763" cy="16051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76200" dir="2700000" algn="tl" rotWithShape="0">
              <a:prstClr val="black">
                <a:alpha val="1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18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26914" y="1106905"/>
                <a:ext cx="11362378" cy="561457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Root Mean Square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propagation</a:t>
                </a:r>
              </a:p>
              <a:p>
                <a:pPr marL="0" indent="0">
                  <a:buNone/>
                </a:pP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𝑡</m:t>
                        </m:r>
                        <m:r>
                          <a:rPr kumimoji="1" lang="en-US" altLang="ko-KR" sz="1600" b="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+1</m:t>
                        </m:r>
                      </m:sub>
                    </m:sSub>
                    <m:r>
                      <a:rPr kumimoji="1" lang="en-US" altLang="ko-KR" sz="1600" i="1">
                        <a:latin typeface="Cambria Math" charset="0"/>
                        <a:ea typeface="Nanum Gothic" charset="-127"/>
                        <a:cs typeface="Nanum Gothic" charset="-127"/>
                      </a:rPr>
                      <m:t>= </m:t>
                    </m:r>
                    <m:sSub>
                      <m:sSubPr>
                        <m:ctrlP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𝑡</m:t>
                        </m:r>
                      </m:sub>
                    </m:sSub>
                    <m:r>
                      <a:rPr kumimoji="1" lang="en-US" altLang="ko-KR" sz="1600" i="1">
                        <a:latin typeface="Cambria Math" charset="0"/>
                        <a:ea typeface="Nanum Gothic" charset="-127"/>
                        <a:cs typeface="Nanum Gothic" charset="-127"/>
                      </a:rPr>
                      <m:t> − </m:t>
                    </m:r>
                    <m:r>
                      <a:rPr kumimoji="1" lang="en-US" altLang="ko-KR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kumimoji="1"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b>
                      <m:sSubPr>
                        <m:ctrlPr>
                          <a:rPr kumimoji="1"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r>
                      <a:rPr kumimoji="1"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𝐽</m:t>
                    </m:r>
                    <m:d>
                      <m:dPr>
                        <m:ctrlPr>
                          <a:rPr kumimoji="1"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</m:d>
                    <m:r>
                      <a:rPr kumimoji="1" lang="en-US" altLang="ko-KR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(  </m:t>
                    </m:r>
                    <m:r>
                      <a:rPr kumimoji="1"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kumimoji="1" lang="en-US" altLang="ko-KR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ko-KR" altLang="en-US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f>
                      <m:fPr>
                        <m:ctrlPr>
                          <a:rPr kumimoji="1" lang="mr-IN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mr-IN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1" lang="mr-IN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𝐺</m:t>
                            </m:r>
                            <m: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 </m:t>
                            </m:r>
                            <m: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𝜖</m:t>
                            </m:r>
                          </m:e>
                        </m:rad>
                      </m:den>
                    </m:f>
                  </m:oMath>
                </a14:m>
                <a:r>
                  <a:rPr kumimoji="1" lang="en-US" altLang="ko-KR" sz="16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)</a:t>
                </a:r>
                <a:endParaRPr kumimoji="1" lang="en-US" altLang="ko-KR" sz="16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ko-KR" sz="16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𝑡</m:t>
                          </m:r>
                          <m:r>
                            <a:rPr kumimoji="1" lang="en-US" altLang="ko-KR" sz="16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+1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= 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ko-KR" sz="16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 −</m:t>
                      </m:r>
                      <m:f>
                        <m:fPr>
                          <m:ctrlPr>
                            <a:rPr kumimoji="1" lang="mr-IN" altLang="ko-KR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ko-KR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ko-KR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ko-KR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𝐺</m:t>
                              </m:r>
                              <m:r>
                                <a:rPr kumimoji="1" lang="en-US" altLang="ko-KR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 </m:t>
                              </m:r>
                              <m:r>
                                <a:rPr kumimoji="1" lang="en-US" altLang="ko-KR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kumimoji="1" lang="en-US" altLang="ko-KR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kumimoji="1" lang="en-US" altLang="ko-KR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r>
                        <a:rPr kumimoji="1" lang="en-US" altLang="ko-KR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ko-KR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kumimoji="1" lang="en-US" altLang="ko-KR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endParaRPr kumimoji="1" lang="en-US" altLang="ko-KR" sz="14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r>
                  <a:rPr kumimoji="1" lang="en-US" altLang="ko-KR" sz="1400" dirty="0" err="1" smtClean="0">
                    <a:latin typeface="Nanum Gothic" charset="-127"/>
                    <a:ea typeface="Nanum Gothic" charset="-127"/>
                    <a:cs typeface="Nanum Gothic" charset="-127"/>
                  </a:rPr>
                  <a:t>AdaGrad</a:t>
                </a:r>
                <a:r>
                  <a:rPr kumimoji="1" lang="ko-KR" altLang="en-US" sz="1400" dirty="0">
                    <a:latin typeface="Nanum Gothic" charset="-127"/>
                    <a:ea typeface="Nanum Gothic" charset="-127"/>
                    <a:cs typeface="Nanum Gothic" charset="-127"/>
                  </a:rPr>
                  <a:t>의 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단점인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g</a:t>
                </a:r>
                <a:r>
                  <a:rPr kumimoji="1" lang="ko-KR" altLang="en-US" sz="1400" dirty="0">
                    <a:latin typeface="Nanum Gothic" charset="-127"/>
                    <a:ea typeface="Nanum Gothic" charset="-127"/>
                    <a:cs typeface="Nanum Gothic" charset="-127"/>
                  </a:rPr>
                  <a:t>값이 무한정 커지는 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것을 보완</a:t>
                </a:r>
                <a:endParaRPr kumimoji="1" lang="en-US" altLang="ko-KR" sz="14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r>
                  <a:rPr kumimoji="1" lang="en-US" altLang="ko-KR" sz="1400" dirty="0" err="1" smtClean="0">
                    <a:latin typeface="Nanum Gothic" charset="-127"/>
                    <a:ea typeface="Nanum Gothic" charset="-127"/>
                    <a:cs typeface="Nanum Gothic" charset="-127"/>
                  </a:rPr>
                  <a:t>AdaGrad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에서 처럼 각 파라미터별로 업데이트 속도를 조절하겠다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.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하지만 이전의 맥락을 봐가면서 업데이트 하겠다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ko-KR" altLang="en-US" sz="1400" i="1">
                        <a:latin typeface="Cambria Math" charset="0"/>
                        <a:ea typeface="Nanum Gothic" charset="-127"/>
                        <a:cs typeface="Nanum Gothic" charset="-127"/>
                      </a:rPr>
                      <m:t>𝜖</m:t>
                    </m:r>
                  </m:oMath>
                </a14:m>
                <a:r>
                  <a:rPr kumimoji="1" lang="ko-KR" altLang="en-US" sz="1400" dirty="0">
                    <a:latin typeface="Nanum Gothic" charset="-127"/>
                    <a:ea typeface="Nanum Gothic" charset="-127"/>
                    <a:cs typeface="Nanum Gothic" charset="-127"/>
                  </a:rPr>
                  <a:t>은 </a:t>
                </a:r>
                <a:r>
                  <a:rPr kumimoji="1" lang="en-US" altLang="ko-KR" sz="1400" dirty="0">
                    <a:latin typeface="Nanum Gothic" charset="-127"/>
                    <a:ea typeface="Nanum Gothic" charset="-127"/>
                    <a:cs typeface="Nanum Gothic" charset="-127"/>
                  </a:rPr>
                  <a:t>0</a:t>
                </a:r>
                <a:r>
                  <a:rPr kumimoji="1" lang="ko-KR" altLang="en-US" sz="1400" dirty="0">
                    <a:latin typeface="Nanum Gothic" charset="-127"/>
                    <a:ea typeface="Nanum Gothic" charset="-127"/>
                    <a:cs typeface="Nanum Gothic" charset="-127"/>
                  </a:rPr>
                  <a:t>으로 나누어지는 것을 방지</a:t>
                </a:r>
                <a:r>
                  <a:rPr kumimoji="1" lang="en-US" altLang="ko-KR" sz="1400" dirty="0">
                    <a:latin typeface="Nanum Gothic" charset="-127"/>
                    <a:ea typeface="Nanum Gothic" charset="-127"/>
                    <a:cs typeface="Nanum Gothic" charset="-127"/>
                  </a:rPr>
                  <a:t>;</a:t>
                </a:r>
                <a:r>
                  <a:rPr kumimoji="1" lang="ko-KR" altLang="en-US" sz="1400" dirty="0"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10e-8</a:t>
                </a:r>
              </a:p>
              <a:p>
                <a:pPr marL="0" indent="0">
                  <a:buNone/>
                </a:pP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endParaRPr kumimoji="1" lang="en-US" altLang="ko-KR" sz="14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결론적으로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,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en-US" altLang="ko-KR" sz="1400" dirty="0" err="1" smtClean="0">
                    <a:latin typeface="Nanum Gothic" charset="-127"/>
                    <a:ea typeface="Nanum Gothic" charset="-127"/>
                    <a:cs typeface="Nanum Gothic" charset="-127"/>
                  </a:rPr>
                  <a:t>AdaGrad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 </a:t>
                </a:r>
                <a:r>
                  <a:rPr kumimoji="1" lang="en-US" altLang="ko-KR" sz="1400" dirty="0" err="1" smtClean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RMSProp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 는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sparse data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들에 대해서도 최적화를 가능하게 해준다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.</a:t>
                </a: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endParaRPr kumimoji="1" lang="ko-KR" altLang="en-US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endParaRPr kumimoji="1" lang="en-US" altLang="ko-KR" sz="14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endParaRPr kumimoji="1" lang="en-US" altLang="ko-KR" sz="1400" b="0" dirty="0" smtClean="0">
                  <a:latin typeface="Nanum Gothic" charset="-127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endParaRPr kumimoji="1" lang="en-US" altLang="ko-KR" sz="14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914" y="1106905"/>
                <a:ext cx="11362378" cy="5614570"/>
              </a:xfrm>
              <a:blipFill rotWithShape="0">
                <a:blip r:embed="rId3"/>
                <a:stretch>
                  <a:fillRect l="-161" t="-5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en-US" altLang="ko-KR" sz="2800" dirty="0" err="1" smtClean="0">
                <a:solidFill>
                  <a:srgbClr val="000000"/>
                </a:solidFill>
                <a:latin typeface="+mj-ea"/>
              </a:rPr>
              <a:t>RMSProp</a:t>
            </a:r>
            <a:endParaRPr lang="en-US" altLang="ko-KR" sz="2800" dirty="0" smtClean="0">
              <a:solidFill>
                <a:srgbClr val="000000"/>
              </a:solidFill>
              <a:latin typeface="+mj-ea"/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바닥글 개체 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523039hdk@gmail.com</a:t>
            </a:r>
            <a:endParaRPr kumimoji="1"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14</a:t>
            </a:fld>
            <a:endParaRPr kumimoji="1"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27480" r="37490" b="74681"/>
          <a:stretch/>
        </p:blipFill>
        <p:spPr>
          <a:xfrm>
            <a:off x="4742447" y="2853375"/>
            <a:ext cx="2707106" cy="62375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279189" y="2997943"/>
            <a:ext cx="147190" cy="34683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963121" y="3010164"/>
            <a:ext cx="522346" cy="33461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5300134" y="3338488"/>
            <a:ext cx="2853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smtClean="0">
                <a:solidFill>
                  <a:srgbClr val="FFC000"/>
                </a:solidFill>
              </a:rPr>
              <a:t>momentum</a:t>
            </a:r>
            <a:r>
              <a:rPr kumimoji="1" lang="ko-KR" altLang="en-US" sz="1400" b="1" dirty="0" smtClean="0">
                <a:solidFill>
                  <a:srgbClr val="FFC000"/>
                </a:solidFill>
              </a:rPr>
              <a:t>에서 보았던 </a:t>
            </a:r>
            <a:r>
              <a:rPr kumimoji="1" lang="en-US" altLang="ko-KR" sz="1400" b="1" dirty="0" smtClean="0">
                <a:solidFill>
                  <a:srgbClr val="FFC000"/>
                </a:solidFill>
              </a:rPr>
              <a:t>term</a:t>
            </a:r>
            <a:endParaRPr kumimoji="1" lang="ko-KR" altLang="en-US" sz="1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62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635430" y="2602523"/>
            <a:ext cx="7997127" cy="544918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 eaLnBrk="1" latinLnBrk="0" hangingPunct="1"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Adam</a:t>
            </a:r>
            <a:endParaRPr lang="ko-KR" altLang="en-US" sz="28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635431" y="3337073"/>
            <a:ext cx="799712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60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4219797" y="4961801"/>
                <a:ext cx="2842846" cy="179655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317500" dist="127000" sx="99000" sy="99000" algn="tl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ko-KR" altLang="en-US" sz="1600" b="0" i="0" smtClean="0">
                          <a:latin typeface="Cambria Math" panose="02040503050406030204" pitchFamily="18" charset="0"/>
                          <a:ea typeface="Nanum Gothic" charset="-127"/>
                          <a:cs typeface="Nanum Gothic" charset="-127"/>
                        </a:rPr>
                        <m:t>α</m:t>
                      </m:r>
                      <m:r>
                        <a:rPr kumimoji="1" lang="en-US" altLang="ko-KR" sz="1600" b="0" i="0" smtClean="0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ko-KR" sz="1600" b="0" i="0" smtClean="0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stepsize</m:t>
                      </m:r>
                      <m:r>
                        <a:rPr kumimoji="1" lang="en-US" altLang="ko-KR" sz="1600" b="0" i="0" smtClean="0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)=0.001</m:t>
                      </m:r>
                    </m:oMath>
                  </m:oMathPara>
                </a14:m>
                <a:endParaRPr kumimoji="1" lang="en-US" altLang="ko-KR" sz="16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i="1" smtClean="0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1600" b="0" i="0" smtClean="0">
                              <a:latin typeface="Cambria Math" panose="02040503050406030204" pitchFamily="18" charset="0"/>
                              <a:ea typeface="Nanum Gothic" charset="-127"/>
                              <a:cs typeface="Nanum Gothic" charset="-127"/>
                            </a:rPr>
                            <m:t>β</m:t>
                          </m:r>
                        </m:e>
                        <m:sub>
                          <m:r>
                            <a:rPr kumimoji="1" lang="en-US" altLang="ko-KR" sz="1600" b="0" i="0" smtClean="0">
                              <a:latin typeface="Cambria Math" panose="02040503050406030204" pitchFamily="18" charset="0"/>
                              <a:ea typeface="Nanum Gothic" charset="-127"/>
                              <a:cs typeface="Nanum Gothic" charset="-127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                   </m:t>
                      </m:r>
                      <m:r>
                        <a:rPr kumimoji="1" lang="en-US" altLang="ko-KR" sz="1600" b="0" i="0" smtClean="0">
                          <a:latin typeface="Cambria Math" panose="02040503050406030204" pitchFamily="18" charset="0"/>
                          <a:ea typeface="Nanum Gothic" charset="-127"/>
                          <a:cs typeface="Nanum Gothic" charset="-127"/>
                        </a:rPr>
                        <m:t>=0.9</m:t>
                      </m:r>
                    </m:oMath>
                  </m:oMathPara>
                </a14:m>
                <a:endParaRPr kumimoji="1" lang="en-US" altLang="ko-KR" sz="16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i="1" smtClean="0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1600" b="0" i="0" smtClean="0">
                              <a:latin typeface="Cambria Math" panose="02040503050406030204" pitchFamily="18" charset="0"/>
                              <a:ea typeface="Nanum Gothic" charset="-127"/>
                              <a:cs typeface="Nanum Gothic" charset="-127"/>
                            </a:rPr>
                            <m:t>β</m:t>
                          </m:r>
                        </m:e>
                        <m:sub>
                          <m:r>
                            <a:rPr kumimoji="1" lang="en-US" altLang="ko-KR" sz="1600" b="0" i="0" smtClean="0">
                              <a:latin typeface="Cambria Math" panose="02040503050406030204" pitchFamily="18" charset="0"/>
                              <a:ea typeface="Nanum Gothic" charset="-127"/>
                              <a:cs typeface="Nanum Gothic" charset="-127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600" b="0" i="0" smtClean="0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                   </m:t>
                      </m:r>
                      <m:r>
                        <a:rPr kumimoji="1" lang="en-US" altLang="ko-KR" sz="1600" b="0" i="0" smtClean="0">
                          <a:latin typeface="Cambria Math" panose="02040503050406030204" pitchFamily="18" charset="0"/>
                          <a:ea typeface="Nanum Gothic" charset="-127"/>
                          <a:cs typeface="Nanum Gothic" charset="-127"/>
                        </a:rPr>
                        <m:t>=0.999</m:t>
                      </m:r>
                    </m:oMath>
                  </m:oMathPara>
                </a14:m>
                <a:endParaRPr kumimoji="1" lang="en-US" altLang="ko-KR" sz="16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1600" b="0" i="0" smtClean="0">
                          <a:latin typeface="Cambria Math" panose="02040503050406030204" pitchFamily="18" charset="0"/>
                          <a:ea typeface="Nanum Gothic" charset="-127"/>
                          <a:cs typeface="Nanum Gothic" charset="-127"/>
                        </a:rPr>
                        <m:t>ϵ</m:t>
                      </m:r>
                      <m:r>
                        <a:rPr kumimoji="1" lang="en-US" altLang="ko-KR" sz="1600" b="0" i="0" smtClean="0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                      </m:t>
                      </m:r>
                      <m:r>
                        <a:rPr kumimoji="1" lang="en-US" altLang="ko-KR" sz="1600" b="0" i="0" smtClean="0">
                          <a:latin typeface="Cambria Math" panose="02040503050406030204" pitchFamily="18" charset="0"/>
                          <a:ea typeface="Nanum Gothic" charset="-127"/>
                          <a:cs typeface="Nanum Gothic" charset="-127"/>
                        </a:rPr>
                        <m:t>=10</m:t>
                      </m:r>
                      <m:r>
                        <m:rPr>
                          <m:sty m:val="p"/>
                        </m:rPr>
                        <a:rPr kumimoji="1" lang="en-US" altLang="ko-KR" sz="1600" b="0" i="0" smtClean="0">
                          <a:latin typeface="Cambria Math" panose="02040503050406030204" pitchFamily="18" charset="0"/>
                          <a:ea typeface="Nanum Gothic" charset="-127"/>
                          <a:cs typeface="Nanum Gothic" charset="-127"/>
                        </a:rPr>
                        <m:t>e</m:t>
                      </m:r>
                      <m:r>
                        <a:rPr kumimoji="1" lang="en-US" altLang="ko-KR" sz="1600" b="0" i="0" smtClean="0">
                          <a:latin typeface="Cambria Math" panose="02040503050406030204" pitchFamily="18" charset="0"/>
                          <a:ea typeface="Nanum Gothic" charset="-127"/>
                          <a:cs typeface="Nanum Gothic" charset="-127"/>
                        </a:rPr>
                        <m:t>−8</m:t>
                      </m:r>
                    </m:oMath>
                  </m:oMathPara>
                </a14:m>
                <a:endParaRPr kumimoji="1" lang="en-US" altLang="ko-KR" sz="16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</m:ctrlPr>
                        </m:sSubPr>
                        <m:e>
                          <m:r>
                            <a:rPr kumimoji="1" lang="en-US" altLang="ko-KR" sz="1600" b="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ko-KR" sz="16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16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←0</m:t>
                      </m:r>
                    </m:oMath>
                  </m:oMathPara>
                </a14:m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</m:ctrlPr>
                        </m:sSubPr>
                        <m:e>
                          <m:r>
                            <a:rPr kumimoji="1" lang="en-US" altLang="ko-KR" sz="1600" b="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16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16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←0</m:t>
                      </m:r>
                    </m:oMath>
                  </m:oMathPara>
                </a14:m>
                <a:endParaRPr kumimoji="1" lang="en-US" altLang="ko-KR" sz="1600" dirty="0">
                  <a:latin typeface="Nanum Gothic" charset="-127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600" b="0" i="1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𝑡</m:t>
                      </m:r>
                      <m:r>
                        <a:rPr kumimoji="1" lang="en-US" altLang="ko-KR" sz="1600" b="0" i="1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 ←0</m:t>
                      </m:r>
                    </m:oMath>
                  </m:oMathPara>
                </a14:m>
                <a:endParaRPr kumimoji="1" lang="en-US" altLang="ko-KR" sz="1600" dirty="0"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797" y="4961801"/>
                <a:ext cx="2842846" cy="1796550"/>
              </a:xfrm>
              <a:prstGeom prst="rect">
                <a:avLst/>
              </a:prstGeom>
              <a:blipFill rotWithShape="0">
                <a:blip r:embed="rId3"/>
                <a:stretch>
                  <a:fillRect b="-3250"/>
                </a:stretch>
              </a:blipFill>
              <a:ln>
                <a:solidFill>
                  <a:schemeClr val="tx1"/>
                </a:solidFill>
              </a:ln>
              <a:effectLst>
                <a:outerShdw blurRad="317500" dist="127000" sx="99000" sy="99000" algn="tl" rotWithShape="0">
                  <a:prstClr val="black">
                    <a:alpha val="14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26914" y="1106905"/>
                <a:ext cx="11362378" cy="561457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kumimoji="1" lang="en-US" altLang="ko-KR" sz="1400" b="1" dirty="0">
                    <a:latin typeface="Nanum Gothic" charset="-127"/>
                    <a:ea typeface="Nanum Gothic" charset="-127"/>
                    <a:cs typeface="Nanum Gothic" charset="-127"/>
                  </a:rPr>
                  <a:t>ada</a:t>
                </a:r>
                <a:r>
                  <a:rPr kumimoji="1" lang="en-US" altLang="ko-KR" sz="1400" dirty="0">
                    <a:latin typeface="Nanum Gothic" charset="-127"/>
                    <a:ea typeface="Nanum Gothic" charset="-127"/>
                    <a:cs typeface="Nanum Gothic" charset="-127"/>
                  </a:rPr>
                  <a:t>ptive </a:t>
                </a:r>
                <a:r>
                  <a:rPr kumimoji="1" lang="en-US" altLang="ko-KR" sz="1400" b="1" dirty="0">
                    <a:latin typeface="Nanum Gothic" charset="-127"/>
                    <a:ea typeface="Nanum Gothic" charset="-127"/>
                    <a:cs typeface="Nanum Gothic" charset="-127"/>
                  </a:rPr>
                  <a:t>m</a:t>
                </a:r>
                <a:r>
                  <a:rPr kumimoji="1" lang="en-US" altLang="ko-KR" sz="1400" dirty="0">
                    <a:latin typeface="Nanum Gothic" charset="-127"/>
                    <a:ea typeface="Nanum Gothic" charset="-127"/>
                    <a:cs typeface="Nanum Gothic" charset="-127"/>
                  </a:rPr>
                  <a:t>oment estimation</a:t>
                </a:r>
                <a:r>
                  <a:rPr kumimoji="1" lang="ko-KR" altLang="en-US" sz="1400" dirty="0">
                    <a:latin typeface="Nanum Gothic" charset="-127"/>
                    <a:ea typeface="Nanum Gothic" charset="-127"/>
                    <a:cs typeface="Nanum Gothic" charset="-127"/>
                  </a:rPr>
                  <a:t>의 약자</a:t>
                </a: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r>
                  <a:rPr kumimoji="1" lang="en-US" altLang="ko-KR" sz="1400" dirty="0">
                    <a:latin typeface="Nanum Gothic" charset="-127"/>
                    <a:ea typeface="Nanum Gothic" charset="-127"/>
                    <a:cs typeface="Nanum Gothic" charset="-127"/>
                  </a:rPr>
                  <a:t>momentum</a:t>
                </a:r>
                <a:r>
                  <a:rPr kumimoji="1" lang="ko-KR" altLang="en-US" sz="1400" dirty="0">
                    <a:latin typeface="Nanum Gothic" charset="-127"/>
                    <a:ea typeface="Nanum Gothic" charset="-127"/>
                    <a:cs typeface="Nanum Gothic" charset="-127"/>
                  </a:rPr>
                  <a:t>과 </a:t>
                </a:r>
                <a:r>
                  <a:rPr kumimoji="1" lang="en-US" altLang="ko-KR" sz="1400" dirty="0" err="1">
                    <a:latin typeface="Nanum Gothic" charset="-127"/>
                    <a:ea typeface="Nanum Gothic" charset="-127"/>
                    <a:cs typeface="Nanum Gothic" charset="-127"/>
                  </a:rPr>
                  <a:t>RMSProp</a:t>
                </a:r>
                <a:r>
                  <a:rPr kumimoji="1" lang="ko-KR" altLang="en-US" sz="1400" dirty="0">
                    <a:latin typeface="Nanum Gothic" charset="-127"/>
                    <a:ea typeface="Nanum Gothic" charset="-127"/>
                    <a:cs typeface="Nanum Gothic" charset="-127"/>
                  </a:rPr>
                  <a:t>의 장점을 섞어 놓은 것</a:t>
                </a:r>
              </a:p>
              <a:p>
                <a:pPr marL="0" indent="0">
                  <a:buNone/>
                </a:pPr>
                <a:endParaRPr kumimoji="1" lang="en-US" altLang="ko-KR" sz="14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but, 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초기의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momentum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값에 문제가 생긴다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.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(biased towards zero at initial vectors)</a:t>
                </a:r>
              </a:p>
              <a:p>
                <a:pPr marL="0" indent="0">
                  <a:buNone/>
                </a:pP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초기 단계에서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first momentum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과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second momentum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값은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0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에 가까운 값이다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.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이를 어떻게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un-biased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되게 할지에 대해 논문에서 언급함</a:t>
                </a:r>
                <a:endParaRPr kumimoji="1" lang="en-US" altLang="ko-KR" sz="14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endParaRPr kumimoji="1" lang="en-US" altLang="ko-KR" sz="16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𝑡</m:t>
                      </m:r>
                      <m:r>
                        <a:rPr kumimoji="1" lang="en-US" altLang="ko-KR" sz="1600" b="0" i="1" smtClean="0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 ←</m:t>
                      </m:r>
                      <m:r>
                        <a:rPr kumimoji="1" lang="en-US" altLang="ko-KR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kumimoji="1" lang="en-US" altLang="ko-KR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</m:t>
                      </m:r>
                    </m:oMath>
                  </m:oMathPara>
                </a14:m>
                <a:endParaRPr kumimoji="1" lang="en-US" altLang="ko-KR" sz="16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r>
                  <a:rPr kumimoji="1" lang="en-US" altLang="ko-KR" sz="1600" b="1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while</a:t>
                </a:r>
                <a:r>
                  <a:rPr kumimoji="1" lang="en-US" altLang="ko-KR" sz="16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R" sz="16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nor converged </a:t>
                </a:r>
                <a:r>
                  <a:rPr kumimoji="1" lang="en-US" altLang="ko-KR" sz="1600" b="1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do</a:t>
                </a:r>
              </a:p>
              <a:p>
                <a:pPr marL="0" indent="0">
                  <a:buNone/>
                </a:pPr>
                <a:r>
                  <a:rPr kumimoji="1" lang="en-US" altLang="ko-KR" sz="1600" dirty="0" smtClean="0">
                    <a:ea typeface="Nanum Gothic" charset="-127"/>
                    <a:cs typeface="Nanum Gothic" charset="-127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𝑔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𝑡</m:t>
                        </m:r>
                      </m:sub>
                    </m:sSub>
                    <m:r>
                      <a:rPr kumimoji="1" lang="en-US" altLang="ko-KR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sSub>
                      <m:sSubPr>
                        <m:ctrlPr>
                          <a:rPr kumimoji="1" lang="en-US" altLang="ko-K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kumimoji="1" lang="en-US" altLang="ko-K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kumimoji="1" lang="en-US" altLang="ko-K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ko-KR" sz="1600" b="0" dirty="0" smtClean="0">
                  <a:latin typeface="Nanum Gothic" charset="-127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1600" dirty="0" smtClean="0">
                    <a:ea typeface="Nanum Gothic" charset="-127"/>
                    <a:cs typeface="Nanum Gothic" charset="-127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𝑚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𝑡</m:t>
                        </m:r>
                      </m:sub>
                    </m:sSub>
                    <m:r>
                      <a:rPr kumimoji="1" lang="en-US" altLang="ko-KR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sSub>
                      <m:sSubPr>
                        <m:ctrlPr>
                          <a:rPr kumimoji="1" lang="en-US" altLang="ko-K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b>
                      <m:sSubPr>
                        <m:ctrlPr>
                          <a:rPr kumimoji="1" lang="en-US" altLang="ko-K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ko-KR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b>
                      <m:sSubPr>
                        <m:ctrlP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en-US" altLang="ko-KR" sz="1600" b="0" dirty="0" smtClean="0">
                  <a:latin typeface="Nanum Gothic" charset="-127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1600" dirty="0" smtClean="0">
                    <a:ea typeface="Nanum Gothic" charset="-127"/>
                    <a:cs typeface="Nanum Gothic" charset="-127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𝑣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𝑡</m:t>
                        </m:r>
                      </m:sub>
                    </m:sSub>
                    <m:r>
                      <a:rPr kumimoji="1" lang="en-US" altLang="ko-KR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sSub>
                      <m:sSubPr>
                        <m:ctrlPr>
                          <a:rPr kumimoji="1" lang="en-US" altLang="ko-K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b>
                      <m:sSubPr>
                        <m:ctrlPr>
                          <a:rPr kumimoji="1" lang="en-US" altLang="ko-K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+(1−</m:t>
                    </m:r>
                    <m:sSub>
                      <m:sSubPr>
                        <m:ctrlP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)∙</m:t>
                    </m:r>
                    <m:sSubSup>
                      <m:sSubSupPr>
                        <m:ctrlP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  <m:sup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kumimoji="1" lang="en-US" altLang="ko-KR" sz="16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r>
                  <a:rPr kumimoji="1" lang="en-US" altLang="ko-KR" sz="1600" dirty="0" smtClean="0">
                    <a:ea typeface="Nanum Gothic" charset="-127"/>
                    <a:cs typeface="Nanum Gothic" charset="-127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1600" i="1" smtClean="0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</m:ctrlPr>
                          </m:accPr>
                          <m:e>
                            <m:r>
                              <a:rPr kumimoji="1" lang="en-US" altLang="ko-KR" sz="1600" b="0" i="1" smtClean="0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kumimoji="1" lang="en-US" altLang="ko-KR" sz="1600" b="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𝑡</m:t>
                        </m:r>
                      </m:sub>
                    </m:sSub>
                    <m:r>
                      <a:rPr kumimoji="1" lang="en-US" altLang="ko-KR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f>
                      <m:fPr>
                        <m:ctrlPr>
                          <a:rPr kumimoji="1" lang="mr-IN" altLang="ko-K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ko-KR" sz="16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(1−</m:t>
                        </m:r>
                        <m:sSubSup>
                          <m:sSubSupPr>
                            <m:ctrlP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bSup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kumimoji="1" lang="en-US" altLang="ko-KR" sz="1600" dirty="0" smtClean="0">
                  <a:latin typeface="Nanum Gothic" charset="-127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r>
                  <a:rPr kumimoji="1" lang="en-US" altLang="ko-KR" sz="1600" dirty="0" smtClean="0">
                    <a:ea typeface="Nanum Gothic" charset="-127"/>
                    <a:cs typeface="Nanum Gothic" charset="-127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1600" i="1" smtClean="0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</m:ctrlPr>
                          </m:accPr>
                          <m:e>
                            <m:r>
                              <a:rPr kumimoji="1" lang="en-US" altLang="ko-KR" sz="1600" b="0" i="1" smtClean="0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kumimoji="1" lang="en-US" altLang="ko-KR" sz="1600" b="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𝑡</m:t>
                        </m:r>
                      </m:sub>
                    </m:sSub>
                    <m:r>
                      <a:rPr kumimoji="1" lang="en-US" altLang="ko-KR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f>
                      <m:fPr>
                        <m:ctrlPr>
                          <a:rPr kumimoji="1" lang="mr-IN" altLang="ko-K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ko-KR" sz="16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(1−</m:t>
                        </m:r>
                        <m:sSubSup>
                          <m:sSubSupPr>
                            <m:ctrlP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bSup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kumimoji="1" lang="en-US" altLang="ko-KR" sz="16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r>
                  <a:rPr kumimoji="1" lang="en-US" altLang="ko-KR" sz="1600" dirty="0" smtClean="0">
                    <a:ea typeface="Nanum Gothic" charset="-127"/>
                    <a:cs typeface="Nanum Gothic" charset="-127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sSubPr>
                      <m:e>
                        <m:r>
                          <a:rPr kumimoji="1" lang="en-US" altLang="ko-K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𝑡</m:t>
                        </m:r>
                      </m:sub>
                    </m:sSub>
                    <m:r>
                      <a:rPr kumimoji="1" lang="en-US" altLang="ko-KR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sSub>
                      <m:sSubPr>
                        <m:ctrlPr>
                          <a:rPr kumimoji="1" lang="en-US" altLang="ko-K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kumimoji="1" lang="en-US" altLang="ko-KR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ko-KR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f>
                      <m:fPr>
                        <m:ctrlPr>
                          <a:rPr kumimoji="1" lang="mr-IN" altLang="ko-KR" sz="16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ko-KR" sz="1600" i="1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ko-KR" sz="1600" i="1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sz="1600" i="1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  <m:t>𝑚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sz="1600" i="1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kumimoji="1" lang="mr-IN" altLang="ko-KR" sz="16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kumimoji="1" lang="en-US" altLang="ko-KR" sz="1600" i="1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ko-KR" sz="1600" i="1">
                                        <a:latin typeface="Cambria Math" charset="0"/>
                                        <a:ea typeface="Nanum Gothic" charset="-127"/>
                                        <a:cs typeface="Nanum Gothic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sz="1600" i="1">
                                        <a:latin typeface="Cambria Math" charset="0"/>
                                        <a:ea typeface="Nanum Gothic" charset="-127"/>
                                        <a:cs typeface="Nanum Gothic" charset="-127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ko-KR" sz="1600" i="1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r>
                          <a:rPr kumimoji="1" lang="en-US" altLang="ko-KR" sz="16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kumimoji="1" lang="en-US" altLang="ko-KR" sz="16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𝝐</m:t>
                        </m:r>
                      </m:den>
                    </m:f>
                  </m:oMath>
                </a14:m>
                <a:endParaRPr kumimoji="1" lang="en-US" altLang="ko-KR" sz="1400" b="1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r>
                  <a:rPr kumimoji="1" lang="en-US" altLang="ko-KR" sz="1400" b="1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sSubPr>
                      <m:e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ko-KR" sz="14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𝑡</m:t>
                        </m:r>
                      </m:sub>
                    </m:sSub>
                  </m:oMath>
                </a14:m>
                <a:endParaRPr kumimoji="1" lang="en-US" altLang="ko-KR" sz="1400" b="1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endParaRPr kumimoji="1" lang="ko-KR" altLang="en-US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endParaRPr kumimoji="1" lang="en-US" altLang="ko-KR" sz="14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endParaRPr kumimoji="1" lang="en-US" altLang="ko-KR" sz="1400" b="0" dirty="0" smtClean="0">
                  <a:latin typeface="Nanum Gothic" charset="-127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endParaRPr kumimoji="1" lang="en-US" altLang="ko-KR" sz="14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914" y="1106905"/>
                <a:ext cx="11362378" cy="5614570"/>
              </a:xfrm>
              <a:blipFill rotWithShape="0">
                <a:blip r:embed="rId4"/>
                <a:stretch>
                  <a:fillRect l="-322" t="-543" b="-1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en-US" altLang="ko-KR" sz="2800" dirty="0" smtClean="0">
                <a:solidFill>
                  <a:srgbClr val="000000"/>
                </a:solidFill>
                <a:latin typeface="+mj-ea"/>
              </a:rPr>
              <a:t>Adam</a:t>
            </a:r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바닥글 개체 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523039hdk@gmail.com</a:t>
            </a:r>
            <a:endParaRPr kumimoji="1"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16</a:t>
            </a:fld>
            <a:endParaRPr kumimoji="1"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473887" y="3326723"/>
            <a:ext cx="11068432" cy="3270156"/>
            <a:chOff x="474848" y="2757730"/>
            <a:chExt cx="11068432" cy="3270156"/>
          </a:xfrm>
        </p:grpSpPr>
        <p:sp>
          <p:nvSpPr>
            <p:cNvPr id="16" name="직사각형 15"/>
            <p:cNvSpPr/>
            <p:nvPr/>
          </p:nvSpPr>
          <p:spPr>
            <a:xfrm>
              <a:off x="484966" y="3726709"/>
              <a:ext cx="7997125" cy="2479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74848" y="4392808"/>
              <a:ext cx="7997125" cy="9543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062103" y="2757730"/>
              <a:ext cx="2452656" cy="62741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03200" dist="76200" dir="2700000" sx="97000" sy="97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 smtClean="0">
                  <a:latin typeface="Nanum Gothic" charset="-127"/>
                  <a:ea typeface="Nanum Gothic" charset="-127"/>
                  <a:cs typeface="Nanum Gothic" charset="-127"/>
                </a:rPr>
                <a:t>first momentum;</a:t>
              </a:r>
              <a:r>
                <a:rPr kumimoji="1" lang="ko-KR" altLang="en-US" sz="1400" b="1" dirty="0" smtClean="0">
                  <a:latin typeface="Nanum Gothic" charset="-127"/>
                  <a:ea typeface="Nanum Gothic" charset="-127"/>
                  <a:cs typeface="Nanum Gothic" charset="-127"/>
                </a:rPr>
                <a:t> 수렴을 빠르게 할 수 있음</a:t>
              </a:r>
              <a:endParaRPr kumimoji="1" lang="ko-KR" altLang="en-US" sz="1400" b="1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9062103" y="4674524"/>
              <a:ext cx="2481177" cy="13533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03200" dist="76200" dir="2700000" sx="97000" sy="97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 smtClean="0">
                  <a:latin typeface="Nanum Gothic" charset="-127"/>
                  <a:ea typeface="Nanum Gothic" charset="-127"/>
                  <a:cs typeface="Nanum Gothic" charset="-127"/>
                </a:rPr>
                <a:t>bias correction</a:t>
              </a:r>
              <a:r>
                <a:rPr kumimoji="1" lang="ko-KR" altLang="en-US" sz="1400" b="1" dirty="0" smtClean="0">
                  <a:latin typeface="Nanum Gothic" charset="-127"/>
                  <a:ea typeface="Nanum Gothic" charset="-127"/>
                  <a:cs typeface="Nanum Gothic" charset="-127"/>
                </a:rPr>
                <a:t> 부분</a:t>
              </a:r>
              <a:r>
                <a:rPr kumimoji="1" lang="en-US" altLang="ko-KR" sz="1400" b="1" dirty="0" smtClean="0">
                  <a:latin typeface="Nanum Gothic" charset="-127"/>
                  <a:ea typeface="Nanum Gothic" charset="-127"/>
                  <a:cs typeface="Nanum Gothic" charset="-127"/>
                </a:rPr>
                <a:t>;</a:t>
              </a:r>
            </a:p>
            <a:p>
              <a:pPr algn="ctr"/>
              <a:r>
                <a:rPr kumimoji="1" lang="en-US" altLang="ko-KR" sz="1400" b="1" dirty="0" smtClean="0">
                  <a:latin typeface="Nanum Gothic" charset="-127"/>
                  <a:ea typeface="Nanum Gothic" charset="-127"/>
                  <a:cs typeface="Nanum Gothic" charset="-127"/>
                </a:rPr>
                <a:t>first momentum</a:t>
              </a:r>
              <a:r>
                <a:rPr kumimoji="1" lang="ko-KR" altLang="en-US" sz="1400" b="1" dirty="0" smtClean="0">
                  <a:latin typeface="Nanum Gothic" charset="-127"/>
                  <a:ea typeface="Nanum Gothic" charset="-127"/>
                  <a:cs typeface="Nanum Gothic" charset="-127"/>
                </a:rPr>
                <a:t>과 </a:t>
              </a:r>
              <a:r>
                <a:rPr kumimoji="1" lang="en-US" altLang="ko-KR" sz="1400" b="1" dirty="0" smtClean="0">
                  <a:latin typeface="Nanum Gothic" charset="-127"/>
                  <a:ea typeface="Nanum Gothic" charset="-127"/>
                  <a:cs typeface="Nanum Gothic" charset="-127"/>
                </a:rPr>
                <a:t>second momentum</a:t>
              </a:r>
              <a:r>
                <a:rPr kumimoji="1" lang="ko-KR" altLang="en-US" sz="1400" b="1" dirty="0" smtClean="0">
                  <a:latin typeface="Nanum Gothic" charset="-127"/>
                  <a:ea typeface="Nanum Gothic" charset="-127"/>
                  <a:cs typeface="Nanum Gothic" charset="-127"/>
                </a:rPr>
                <a:t>의 초기값 </a:t>
              </a:r>
              <a:r>
                <a:rPr kumimoji="1" lang="en-US" altLang="ko-KR" sz="1400" b="1" dirty="0" smtClean="0">
                  <a:latin typeface="Nanum Gothic" charset="-127"/>
                  <a:ea typeface="Nanum Gothic" charset="-127"/>
                  <a:cs typeface="Nanum Gothic" charset="-127"/>
                </a:rPr>
                <a:t>bias</a:t>
              </a:r>
              <a:r>
                <a:rPr kumimoji="1" lang="en-US" altLang="ko-KR" sz="1400" b="1" dirty="0">
                  <a:latin typeface="Nanum Gothic" charset="-127"/>
                  <a:ea typeface="Nanum Gothic" charset="-127"/>
                  <a:cs typeface="Nanum Gothic" charset="-127"/>
                </a:rPr>
                <a:t> </a:t>
              </a:r>
              <a:r>
                <a:rPr kumimoji="1" lang="en-US" altLang="ko-KR" sz="1400" b="1" dirty="0" smtClean="0">
                  <a:latin typeface="Nanum Gothic" charset="-127"/>
                  <a:ea typeface="Nanum Gothic" charset="-127"/>
                  <a:cs typeface="Nanum Gothic" charset="-127"/>
                </a:rPr>
                <a:t>zero bias</a:t>
              </a:r>
              <a:r>
                <a:rPr kumimoji="1" lang="ko-KR" altLang="en-US" sz="1400" b="1" dirty="0" smtClean="0">
                  <a:latin typeface="Nanum Gothic" charset="-127"/>
                  <a:ea typeface="Nanum Gothic" charset="-127"/>
                  <a:cs typeface="Nanum Gothic" charset="-127"/>
                </a:rPr>
                <a:t>문제를 </a:t>
              </a:r>
              <a:r>
                <a:rPr kumimoji="1" lang="en-US" altLang="ko-KR" sz="1400" b="1" dirty="0" smtClean="0">
                  <a:latin typeface="Nanum Gothic" charset="-127"/>
                  <a:ea typeface="Nanum Gothic" charset="-127"/>
                  <a:cs typeface="Nanum Gothic" charset="-127"/>
                </a:rPr>
                <a:t>correction</a:t>
              </a:r>
              <a:r>
                <a:rPr kumimoji="1" lang="ko-KR" altLang="en-US" sz="1400" b="1" dirty="0" smtClean="0">
                  <a:latin typeface="Nanum Gothic" charset="-127"/>
                  <a:ea typeface="Nanum Gothic" charset="-127"/>
                  <a:cs typeface="Nanum Gothic" charset="-127"/>
                </a:rPr>
                <a:t>해주는 부분</a:t>
              </a:r>
              <a:endParaRPr kumimoji="1" lang="ko-KR" altLang="en-US" sz="1400" b="1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062103" y="3635333"/>
              <a:ext cx="2468478" cy="63446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03200" dist="76200" dir="2700000" sx="97000" sy="97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 smtClean="0">
                  <a:latin typeface="Nanum Gothic" charset="-127"/>
                  <a:ea typeface="Nanum Gothic" charset="-127"/>
                  <a:cs typeface="Nanum Gothic" charset="-127"/>
                </a:rPr>
                <a:t>second momentum(</a:t>
              </a:r>
              <a:r>
                <a:rPr kumimoji="1" lang="en-US" altLang="ko-KR" sz="1400" b="1" dirty="0" err="1" smtClean="0">
                  <a:latin typeface="Nanum Gothic" charset="-127"/>
                  <a:ea typeface="Nanum Gothic" charset="-127"/>
                  <a:cs typeface="Nanum Gothic" charset="-127"/>
                </a:rPr>
                <a:t>RMSProp</a:t>
              </a:r>
              <a:r>
                <a:rPr kumimoji="1" lang="ko-KR" altLang="en-US" sz="1400" b="1" dirty="0" smtClean="0">
                  <a:latin typeface="Nanum Gothic" charset="-127"/>
                  <a:ea typeface="Nanum Gothic" charset="-127"/>
                  <a:cs typeface="Nanum Gothic" charset="-127"/>
                </a:rPr>
                <a:t> 부분</a:t>
              </a:r>
              <a:r>
                <a:rPr kumimoji="1" lang="en-US" altLang="ko-KR" sz="1400" b="1" dirty="0" smtClean="0">
                  <a:latin typeface="Nanum Gothic" charset="-127"/>
                  <a:ea typeface="Nanum Gothic" charset="-127"/>
                  <a:cs typeface="Nanum Gothic" charset="-127"/>
                </a:rPr>
                <a:t>);</a:t>
              </a:r>
              <a:r>
                <a:rPr kumimoji="1" lang="ko-KR" altLang="en-US" sz="1400" b="1" dirty="0" smtClean="0">
                  <a:latin typeface="Nanum Gothic" charset="-127"/>
                  <a:ea typeface="Nanum Gothic" charset="-127"/>
                  <a:cs typeface="Nanum Gothic" charset="-127"/>
                </a:rPr>
                <a:t> </a:t>
              </a:r>
              <a:r>
                <a:rPr kumimoji="1" lang="en-US" altLang="ko-KR" sz="1400" b="1" dirty="0" smtClean="0">
                  <a:latin typeface="Nanum Gothic" charset="-127"/>
                  <a:ea typeface="Nanum Gothic" charset="-127"/>
                  <a:cs typeface="Nanum Gothic" charset="-127"/>
                </a:rPr>
                <a:t>sparse data</a:t>
              </a:r>
              <a:r>
                <a:rPr kumimoji="1" lang="ko-KR" altLang="en-US" sz="1400" b="1" dirty="0" smtClean="0">
                  <a:latin typeface="Nanum Gothic" charset="-127"/>
                  <a:ea typeface="Nanum Gothic" charset="-127"/>
                  <a:cs typeface="Nanum Gothic" charset="-127"/>
                </a:rPr>
                <a:t>에 대해 적용 가능</a:t>
              </a:r>
              <a:endParaRPr kumimoji="1" lang="ko-KR" altLang="en-US" sz="1400" b="1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84966" y="3996798"/>
              <a:ext cx="7987007" cy="3678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2" name="직선 연결선[R] 21"/>
            <p:cNvCxnSpPr>
              <a:stCxn id="18" idx="1"/>
              <a:endCxn id="16" idx="3"/>
            </p:cNvCxnSpPr>
            <p:nvPr/>
          </p:nvCxnSpPr>
          <p:spPr>
            <a:xfrm flipH="1">
              <a:off x="8482091" y="3071437"/>
              <a:ext cx="580012" cy="779259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/>
            <p:cNvCxnSpPr>
              <a:stCxn id="20" idx="1"/>
            </p:cNvCxnSpPr>
            <p:nvPr/>
          </p:nvCxnSpPr>
          <p:spPr>
            <a:xfrm flipH="1">
              <a:off x="8490753" y="3952566"/>
              <a:ext cx="571350" cy="234586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/>
            <p:cNvCxnSpPr>
              <a:stCxn id="19" idx="1"/>
              <a:endCxn id="17" idx="3"/>
            </p:cNvCxnSpPr>
            <p:nvPr/>
          </p:nvCxnSpPr>
          <p:spPr>
            <a:xfrm flipH="1" flipV="1">
              <a:off x="8471973" y="4869962"/>
              <a:ext cx="590130" cy="481243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모서리가 둥근 직사각형 35"/>
          <p:cNvSpPr/>
          <p:nvPr/>
        </p:nvSpPr>
        <p:spPr>
          <a:xfrm>
            <a:off x="1001517" y="4961801"/>
            <a:ext cx="1629508" cy="958397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텍스트 상자 36"/>
          <p:cNvSpPr txBox="1"/>
          <p:nvPr/>
        </p:nvSpPr>
        <p:spPr>
          <a:xfrm>
            <a:off x="318252" y="5435462"/>
            <a:ext cx="118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smtClean="0">
                <a:solidFill>
                  <a:srgbClr val="00B050"/>
                </a:solidFill>
              </a:rPr>
              <a:t>bias correction</a:t>
            </a:r>
            <a:endParaRPr kumimoji="1" lang="ko-KR" altLang="en-US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30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26913" y="1120385"/>
                <a:ext cx="11513792" cy="558713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at the expense of clarity, be improved upon by changing the order of computation, e.g. by replacing the last three lines in the loop with the following lines: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16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=</m:t>
                      </m:r>
                      <m:r>
                        <a:rPr kumimoji="1" lang="en-US" altLang="ko-KR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ko-KR" altLang="en-US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f>
                        <m:fPr>
                          <m:ctrlPr>
                            <a:rPr kumimoji="1" lang="mr-IN" altLang="ko-KR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ko-KR" altLang="en-US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ko-KR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kumimoji="1" lang="en-US" altLang="ko-KR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ko-KR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1" lang="en-US" altLang="ko-KR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rad>
                        </m:num>
                        <m:den>
                          <m:d>
                            <m:dPr>
                              <m:ctrlPr>
                                <a:rPr kumimoji="1" lang="en-US" altLang="ko-KR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kumimoji="1" lang="en-US" altLang="ko-KR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ko-KR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ko-KR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kumimoji="1" lang="en-US" altLang="ko-KR" sz="16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</m:t>
                      </m:r>
                      <m:r>
                        <a:rPr kumimoji="1" lang="en-US" altLang="ko-KR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kumimoji="1" lang="en-US" altLang="ko-KR" sz="160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ko-KR" sz="16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←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ko-KR" sz="16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𝑡</m:t>
                          </m:r>
                          <m:r>
                            <a:rPr kumimoji="1" lang="en-US" altLang="ko-KR" sz="16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−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16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charset="0"/>
                          <a:ea typeface="Nanum Gothic" charset="-127"/>
                          <a:cs typeface="Nanum Gothic" charset="-127"/>
                        </a:rPr>
                        <m:t>∗ </m:t>
                      </m:r>
                      <m:f>
                        <m:fPr>
                          <m:ctrlPr>
                            <a:rPr kumimoji="1" lang="mr-IN" altLang="ko-KR" sz="1600" i="1">
                              <a:latin typeface="Cambria Math" charset="0"/>
                              <a:ea typeface="Nanum Gothic" charset="-127"/>
                              <a:cs typeface="Nanum Gothic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ko-KR" sz="1600" i="1">
                                  <a:latin typeface="Cambria Math" charset="0"/>
                                  <a:ea typeface="Nanum Gothic" charset="-127"/>
                                  <a:cs typeface="Nanum Gothic" charset="-127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latin typeface="Cambria Math" charset="0"/>
                                  <a:ea typeface="Nanum Gothic" charset="-127"/>
                                  <a:cs typeface="Nanum Gothic" charset="-127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latin typeface="Cambria Math" charset="0"/>
                                  <a:ea typeface="Nanum Gothic" charset="-127"/>
                                  <a:cs typeface="Nanum Gothic" charset="-127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kumimoji="1" lang="en-US" altLang="ko-KR" sz="1600" i="1">
                                  <a:latin typeface="Cambria Math" charset="0"/>
                                  <a:ea typeface="Nanum Gothic" charset="-127"/>
                                  <a:cs typeface="Nanum Gothic" charset="-127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kumimoji="1" lang="en-US" altLang="ko-KR" sz="1600" i="1">
                                      <a:latin typeface="Cambria Math" charset="0"/>
                                      <a:ea typeface="Nanum Gothic" charset="-127"/>
                                      <a:cs typeface="Nanum Gothic" charset="-127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kumimoji="1" lang="en-US" altLang="ko-KR" sz="1600" i="1">
                                          <a:latin typeface="Cambria Math" charset="0"/>
                                          <a:ea typeface="Nanum Gothic" charset="-127"/>
                                          <a:cs typeface="Nanum Gothic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1600" i="1">
                                          <a:latin typeface="Cambria Math" charset="0"/>
                                          <a:ea typeface="Nanum Gothic" charset="-127"/>
                                          <a:cs typeface="Nanum Gothic" charset="-127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ko-KR" sz="1600" i="1">
                                          <a:latin typeface="Cambria Math" charset="0"/>
                                          <a:ea typeface="Nanum Gothic" charset="-127"/>
                                          <a:cs typeface="Nanum Gothic" charset="-127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kumimoji="1" lang="en-US" altLang="ko-KR" sz="1600" i="1">
                                  <a:latin typeface="Cambria Math" charset="0"/>
                                  <a:ea typeface="Nanum Gothic" charset="-127"/>
                                  <a:cs typeface="Nanum Gothic" charset="-127"/>
                                </a:rPr>
                                <m:t>+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ko-KR" sz="1600" i="1">
                                      <a:latin typeface="Cambria Math" charset="0"/>
                                      <a:ea typeface="Nanum Gothic" charset="-127"/>
                                      <a:cs typeface="Nanum Gothic" charset="-127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R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sz="16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r>
                  <a:rPr kumimoji="1" lang="en-US" altLang="ko-KR" sz="16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(assume: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accPr>
                      <m:e>
                        <m:r>
                          <a:rPr kumimoji="1"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</m:acc>
                    <m:r>
                      <a:rPr kumimoji="1" lang="en-US" altLang="ko-KR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kumimoji="1" lang="en-US" altLang="ko-KR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kumimoji="1" lang="en-US" altLang="ko-KR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rad>
                      <m:radPr>
                        <m:degHide m:val="on"/>
                        <m:ctrlP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1−</m:t>
                        </m:r>
                        <m:sSubSup>
                          <m:sSubSupPr>
                            <m:ctrlP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bSup>
                      </m:e>
                    </m:rad>
                  </m:oMath>
                </a14:m>
                <a:r>
                  <a:rPr kumimoji="1" lang="en-US" altLang="ko-KR" sz="16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)</a:t>
                </a:r>
              </a:p>
              <a:p>
                <a:pPr marL="0" indent="0">
                  <a:buNone/>
                </a:pPr>
                <a:r>
                  <a:rPr kumimoji="1" lang="ko-KR" altLang="en-US" sz="1600" dirty="0" smtClean="0">
                    <a:ea typeface="Nanum Gothic" charset="-127"/>
                    <a:cs typeface="Nanum Gothic" charset="-127"/>
                  </a:rPr>
                  <a:t>원</a:t>
                </a:r>
                <a14:m>
                  <m:oMath xmlns:m="http://schemas.openxmlformats.org/officeDocument/2006/math">
                    <m:r>
                      <a:rPr kumimoji="1" lang="ko-KR" altLang="en-US" sz="1600" b="0" i="0" smtClean="0">
                        <a:latin typeface="Cambria Math" charset="0"/>
                        <a:ea typeface="Nanum Gothic" charset="-127"/>
                        <a:cs typeface="Nanum Gothic" charset="-127"/>
                      </a:rPr>
                      <m:t>래</m:t>
                    </m:r>
                    <m:r>
                      <a:rPr kumimoji="1" lang="ko-KR" altLang="en-US" sz="1600" b="0" i="0" smtClean="0">
                        <a:latin typeface="Cambria Math" charset="0"/>
                        <a:ea typeface="Nanum Gothic" charset="-127"/>
                        <a:cs typeface="Nanum Gothic" charset="-127"/>
                      </a:rPr>
                      <m:t> </m:t>
                    </m:r>
                    <m:r>
                      <a:rPr kumimoji="1" lang="ko-KR" altLang="en-US" sz="1600" b="0" i="0" smtClean="0">
                        <a:latin typeface="Cambria Math" charset="0"/>
                        <a:ea typeface="Nanum Gothic" charset="-127"/>
                        <a:cs typeface="Nanum Gothic" charset="-127"/>
                      </a:rPr>
                      <m:t>수식</m:t>
                    </m:r>
                    <m:r>
                      <a:rPr kumimoji="1" lang="en-US" altLang="ko-KR" sz="1600" b="0" i="0" smtClean="0">
                        <a:latin typeface="Cambria Math" charset="0"/>
                        <a:ea typeface="Nanum Gothic" charset="-127"/>
                        <a:cs typeface="Nanum Gothic" charset="-127"/>
                      </a:rPr>
                      <m:t>:</m:t>
                    </m:r>
                    <m:r>
                      <a:rPr kumimoji="1" lang="ko-KR" altLang="en-US" sz="1600" b="0" i="0" smtClean="0">
                        <a:latin typeface="Cambria Math" charset="0"/>
                        <a:ea typeface="Nanum Gothic" charset="-127"/>
                        <a:cs typeface="Nanum Gothic" charset="-127"/>
                      </a:rPr>
                      <m:t> </m:t>
                    </m:r>
                    <m:sSub>
                      <m:sSubPr>
                        <m:ctrlP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𝑡</m:t>
                        </m:r>
                      </m:sub>
                    </m:sSub>
                    <m:r>
                      <a:rPr kumimoji="1" lang="en-US" altLang="ko-KR" sz="1600" i="1">
                        <a:latin typeface="Cambria Math" charset="0"/>
                        <a:ea typeface="Nanum Gothic" charset="-127"/>
                        <a:cs typeface="Nanum Gothic" charset="-127"/>
                      </a:rPr>
                      <m:t>←</m:t>
                    </m:r>
                    <m:sSub>
                      <m:sSubPr>
                        <m:ctrlP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𝑡</m:t>
                        </m:r>
                        <m: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−1</m:t>
                        </m:r>
                      </m:sub>
                    </m:sSub>
                    <m:r>
                      <a:rPr kumimoji="1" lang="en-US" altLang="ko-KR" sz="1600" i="1">
                        <a:latin typeface="Cambria Math" charset="0"/>
                        <a:ea typeface="Nanum Gothic" charset="-127"/>
                        <a:cs typeface="Nanum Gothic" charset="-127"/>
                      </a:rPr>
                      <m:t>−</m:t>
                    </m:r>
                    <m:sSub>
                      <m:sSubPr>
                        <m:ctrlP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𝑡</m:t>
                        </m:r>
                      </m:sub>
                    </m:sSub>
                    <m:r>
                      <a:rPr kumimoji="1" lang="en-US" altLang="ko-KR" sz="1600" i="1">
                        <a:latin typeface="Cambria Math" charset="0"/>
                        <a:ea typeface="Nanum Gothic" charset="-127"/>
                        <a:cs typeface="Nanum Gothic" charset="-127"/>
                      </a:rPr>
                      <m:t>∗ </m:t>
                    </m:r>
                    <m:f>
                      <m:fPr>
                        <m:ctrlPr>
                          <a:rPr kumimoji="1" lang="mr-IN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kumimoji="1" lang="mr-IN" altLang="ko-KR" sz="1600" b="0" i="1" smtClean="0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sz="1600" b="0" i="1" smtClean="0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600" b="0" i="1" smtClean="0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kumimoji="1" lang="en-US" altLang="ko-KR" sz="1600" b="0" i="1" smtClean="0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num>
                      <m:den>
                        <m:d>
                          <m:dPr>
                            <m:ctrlPr>
                              <a:rPr kumimoji="1" lang="en-US" altLang="ko-KR" sz="1600" i="1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kumimoji="1" lang="en-US" altLang="ko-KR" sz="1600" i="1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</m:ctrlPr>
                              </m:radPr>
                              <m:deg/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ko-KR" sz="1600" b="0" i="1" smtClean="0">
                                        <a:latin typeface="Cambria Math" charset="0"/>
                                        <a:ea typeface="Nanum Gothic" charset="-127"/>
                                        <a:cs typeface="Nanum Gothic" charset="-127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sz="1600" b="0" i="1" smtClean="0">
                                            <a:latin typeface="Cambria Math" charset="0"/>
                                            <a:ea typeface="Nanum Gothic" charset="-127"/>
                                            <a:cs typeface="Nanum Gothic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1600" b="0" i="1" smtClean="0">
                                            <a:latin typeface="Cambria Math" charset="0"/>
                                            <a:ea typeface="Nanum Gothic" charset="-127"/>
                                            <a:cs typeface="Nanum Gothic" charset="-127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1600" b="0" i="1" smtClean="0">
                                            <a:latin typeface="Cambria Math" charset="0"/>
                                            <a:ea typeface="Nanum Gothic" charset="-127"/>
                                            <a:cs typeface="Nanum Gothic" charset="-127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rad>
                            <m:r>
                              <a:rPr kumimoji="1" lang="en-US" altLang="ko-KR" sz="1600" i="1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  <m:t>+</m:t>
                            </m:r>
                            <m:r>
                              <a:rPr kumimoji="1" lang="en-US" altLang="ko-KR" sz="16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𝜖</m:t>
                            </m:r>
                          </m:e>
                        </m:d>
                      </m:den>
                    </m:f>
                  </m:oMath>
                </a14:m>
                <a:endParaRPr kumimoji="1" lang="en-US" altLang="ko-KR" sz="16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r>
                  <a:rPr kumimoji="1" lang="en-US" altLang="ko-KR" sz="1600" dirty="0" smtClean="0">
                    <a:ea typeface="Nanum Gothic" charset="-127"/>
                    <a:cs typeface="Nanum Gothic" charset="-127"/>
                  </a:rPr>
                  <a:t>=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ko-KR" sz="160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fPr>
                      <m:num>
                        <m:f>
                          <m:fPr>
                            <m:ctrlPr>
                              <a:rPr kumimoji="1" lang="mr-IN" altLang="ko-KR" sz="1600" i="1" smtClean="0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1600" i="1" smtClean="0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600" b="0" i="1" smtClean="0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kumimoji="1" lang="en-US" altLang="ko-KR" sz="1600" b="0" i="1" smtClean="0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kumimoji="1" lang="en-US" altLang="ko-KR" sz="1600" b="0" i="1" smtClean="0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kumimoji="1" lang="en-US" altLang="ko-KR" sz="1600" b="0" i="1" smtClean="0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1" lang="en-US" altLang="ko-KR" sz="1600" b="0" i="1" smtClean="0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ko-KR" sz="1600" b="0" i="1" smtClean="0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  <m:t>𝑡</m:t>
                                </m:r>
                              </m:sup>
                            </m:sSubSup>
                          </m:den>
                        </m:f>
                      </m:num>
                      <m:den>
                        <m:f>
                          <m:fPr>
                            <m:ctrlPr>
                              <a:rPr kumimoji="1" lang="mr-IN" altLang="ko-KR" sz="1600" i="1" smtClean="0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kumimoji="1" lang="mr-IN" altLang="ko-KR" sz="1600" i="1" smtClean="0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kumimoji="1" lang="en-US" altLang="ko-KR" sz="1600" i="1" smtClean="0">
                                        <a:latin typeface="Cambria Math" charset="0"/>
                                        <a:ea typeface="Nanum Gothic" charset="-127"/>
                                        <a:cs typeface="Nanum Gothic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1600" b="0" i="1" smtClean="0">
                                        <a:latin typeface="Cambria Math" charset="0"/>
                                        <a:ea typeface="Nanum Gothic" charset="-127"/>
                                        <a:cs typeface="Nanum Gothic" charset="-127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sz="1600" b="0" i="1" smtClean="0">
                                        <a:latin typeface="Cambria Math" charset="0"/>
                                        <a:ea typeface="Nanum Gothic" charset="-127"/>
                                        <a:cs typeface="Nanum Gothic" charset="-127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ra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kumimoji="1" lang="mr-IN" altLang="ko-KR" sz="1600" i="1" smtClean="0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kumimoji="1" lang="en-US" altLang="ko-KR" sz="1600" b="0" i="1" smtClean="0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  <m:t>1−</m:t>
                                </m:r>
                                <m:sSubSup>
                                  <m:sSubSupPr>
                                    <m:ctrlPr>
                                      <a:rPr kumimoji="1" lang="en-US" altLang="ko-KR" sz="1600" b="0" i="1" smtClean="0">
                                        <a:latin typeface="Cambria Math" charset="0"/>
                                        <a:ea typeface="Nanum Gothic" charset="-127"/>
                                        <a:cs typeface="Nanum Gothic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kumimoji="1" lang="en-US" altLang="ko-KR" sz="1600" b="0" i="1" smtClean="0">
                                        <a:latin typeface="Cambria Math" charset="0"/>
                                        <a:ea typeface="Nanum Gothic" charset="-127"/>
                                        <a:cs typeface="Nanum Gothic" charset="-127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ko-KR" sz="1600" b="0" i="1" smtClean="0">
                                        <a:latin typeface="Cambria Math" charset="0"/>
                                        <a:ea typeface="Nanum Gothic" charset="-127"/>
                                        <a:cs typeface="Nanum Gothic" charset="-127"/>
                                      </a:rPr>
                                      <m:t>𝑡</m:t>
                                    </m:r>
                                  </m:sup>
                                </m:sSubSup>
                              </m:e>
                            </m:rad>
                          </m:den>
                        </m:f>
                        <m:r>
                          <a:rPr kumimoji="1" lang="en-US" altLang="ko-KR" sz="1600" b="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+</m:t>
                        </m:r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  <m:f>
                          <m:fPr>
                            <m:ctrlPr>
                              <a:rPr kumimoji="1" lang="mr-IN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kumimoji="1" lang="mr-IN" altLang="ko-KR" sz="1600" i="1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kumimoji="1" lang="en-US" altLang="ko-KR" sz="1600" i="1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  <m:t>1−</m:t>
                                </m:r>
                                <m:sSubSup>
                                  <m:sSubSupPr>
                                    <m:ctrlPr>
                                      <a:rPr kumimoji="1" lang="en-US" altLang="ko-KR" sz="1600" i="1">
                                        <a:latin typeface="Cambria Math" charset="0"/>
                                        <a:ea typeface="Nanum Gothic" charset="-127"/>
                                        <a:cs typeface="Nanum Gothic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16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kumimoji="1" lang="en-US" altLang="ko-KR" sz="1600" i="1">
                                        <a:latin typeface="Cambria Math" charset="0"/>
                                        <a:ea typeface="Nanum Gothic" charset="-127"/>
                                        <a:cs typeface="Nanum Gothic" charset="-127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ko-KR" sz="1600" i="1">
                                        <a:latin typeface="Cambria Math" charset="0"/>
                                        <a:ea typeface="Nanum Gothic" charset="-127"/>
                                        <a:cs typeface="Nanum Gothic" charset="-127"/>
                                      </a:rPr>
                                      <m:t>𝑡</m:t>
                                    </m:r>
                                  </m:sup>
                                </m:sSubSup>
                              </m:e>
                            </m:ra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kumimoji="1" lang="mr-IN" altLang="ko-KR" sz="1600" i="1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kumimoji="1" lang="en-US" altLang="ko-KR" sz="1600" i="1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  <m:t>1−</m:t>
                                </m:r>
                                <m:sSubSup>
                                  <m:sSubSupPr>
                                    <m:ctrlPr>
                                      <a:rPr kumimoji="1" lang="en-US" altLang="ko-KR" sz="1600" i="1">
                                        <a:latin typeface="Cambria Math" charset="0"/>
                                        <a:ea typeface="Nanum Gothic" charset="-127"/>
                                        <a:cs typeface="Nanum Gothic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16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kumimoji="1" lang="en-US" altLang="ko-KR" sz="1600" i="1">
                                        <a:latin typeface="Cambria Math" charset="0"/>
                                        <a:ea typeface="Nanum Gothic" charset="-127"/>
                                        <a:cs typeface="Nanum Gothic" charset="-127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ko-KR" sz="1600" i="1">
                                        <a:latin typeface="Cambria Math" charset="0"/>
                                        <a:ea typeface="Nanum Gothic" charset="-127"/>
                                        <a:cs typeface="Nanum Gothic" charset="-127"/>
                                      </a:rPr>
                                      <m:t>𝑡</m:t>
                                    </m:r>
                                  </m:sup>
                                </m:sSubSup>
                              </m:e>
                            </m:rad>
                          </m:den>
                        </m:f>
                      </m:den>
                    </m:f>
                  </m:oMath>
                </a14:m>
                <a:r>
                  <a:rPr kumimoji="1" lang="en-US" altLang="ko-KR" sz="16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   =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ko-KR" sz="160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fPr>
                      <m:num>
                        <m:f>
                          <m:fPr>
                            <m:ctrlPr>
                              <a:rPr kumimoji="1" lang="mr-IN" altLang="ko-KR" sz="1600" i="1" smtClean="0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1600" i="1" smtClean="0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600" b="0" i="1" smtClean="0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kumimoji="1" lang="en-US" altLang="ko-KR" sz="1600" b="0" i="1" smtClean="0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kumimoji="1" lang="en-US" altLang="ko-KR" sz="1600" b="0" i="1" smtClean="0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kumimoji="1" lang="en-US" altLang="ko-KR" sz="1600" b="0" i="1" smtClean="0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1" lang="en-US" altLang="ko-KR" sz="1600" b="0" i="1" smtClean="0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ko-KR" sz="1600" b="0" i="1" smtClean="0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  <m:t>𝑡</m:t>
                                </m:r>
                              </m:sup>
                            </m:sSubSup>
                          </m:den>
                        </m:f>
                      </m:num>
                      <m:den>
                        <m:f>
                          <m:fPr>
                            <m:ctrlPr>
                              <a:rPr kumimoji="1" lang="mr-IN" altLang="ko-KR" sz="1600" i="1" smtClean="0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kumimoji="1" lang="mr-IN" altLang="ko-KR" sz="1600" i="1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kumimoji="1" lang="en-US" altLang="ko-KR" sz="1600" i="1">
                                        <a:latin typeface="Cambria Math" charset="0"/>
                                        <a:ea typeface="Nanum Gothic" charset="-127"/>
                                        <a:cs typeface="Nanum Gothic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1600" i="1">
                                        <a:latin typeface="Cambria Math" charset="0"/>
                                        <a:ea typeface="Nanum Gothic" charset="-127"/>
                                        <a:cs typeface="Nanum Gothic" charset="-127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sz="1600" i="1">
                                        <a:latin typeface="Cambria Math" charset="0"/>
                                        <a:ea typeface="Nanum Gothic" charset="-127"/>
                                        <a:cs typeface="Nanum Gothic" charset="-127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ra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kumimoji="1" lang="mr-IN" altLang="ko-KR" sz="1600" i="1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kumimoji="1" lang="en-US" altLang="ko-KR" sz="1600" i="1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  <m:t>1−</m:t>
                                </m:r>
                                <m:sSubSup>
                                  <m:sSubSupPr>
                                    <m:ctrlPr>
                                      <a:rPr kumimoji="1" lang="en-US" altLang="ko-KR" sz="1600" i="1">
                                        <a:latin typeface="Cambria Math" charset="0"/>
                                        <a:ea typeface="Nanum Gothic" charset="-127"/>
                                        <a:cs typeface="Nanum Gothic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16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kumimoji="1" lang="en-US" altLang="ko-KR" sz="1600" i="1">
                                        <a:latin typeface="Cambria Math" charset="0"/>
                                        <a:ea typeface="Nanum Gothic" charset="-127"/>
                                        <a:cs typeface="Nanum Gothic" charset="-127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ko-KR" sz="1600" i="1">
                                        <a:latin typeface="Cambria Math" charset="0"/>
                                        <a:ea typeface="Nanum Gothic" charset="-127"/>
                                        <a:cs typeface="Nanum Gothic" charset="-127"/>
                                      </a:rPr>
                                      <m:t>𝑡</m:t>
                                    </m:r>
                                  </m:sup>
                                </m:sSubSup>
                              </m:e>
                            </m:rad>
                          </m:den>
                        </m:f>
                      </m:den>
                    </m:f>
                  </m:oMath>
                </a14:m>
                <a:r>
                  <a:rPr kumimoji="1" lang="en-US" altLang="ko-KR" sz="16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   =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ko-KR" sz="160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ko-KR" sz="1600" i="1" smtClean="0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</m:ctrlPr>
                          </m:sSubPr>
                          <m:e>
                            <m:r>
                              <a:rPr kumimoji="1" lang="en-US" altLang="ko-KR" sz="1600" b="0" i="1" smtClean="0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ko-KR" sz="1600" b="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∗</m:t>
                        </m:r>
                        <m:rad>
                          <m:radPr>
                            <m:degHide m:val="on"/>
                            <m:ctrlPr>
                              <a:rPr kumimoji="1" lang="en-US" altLang="ko-KR" sz="1600" b="0" i="1" smtClean="0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ko-KR" sz="1600" b="0" i="1" smtClean="0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kumimoji="1" lang="en-US" altLang="ko-KR" sz="1600" b="0" i="1" smtClean="0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1" lang="en-US" altLang="ko-KR" sz="1600" b="0" i="1" smtClean="0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1" lang="en-US" altLang="ko-KR" sz="1600" b="0" i="1" smtClean="0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  <m:t>𝑡</m:t>
                                </m:r>
                              </m:sup>
                            </m:sSubSup>
                          </m:e>
                        </m:rad>
                      </m:num>
                      <m:den>
                        <m:d>
                          <m:dPr>
                            <m:ctrlPr>
                              <a:rPr kumimoji="1" lang="en-US" altLang="ko-KR" sz="1600" b="0" i="1" smtClean="0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</m:ctrlPr>
                          </m:dPr>
                          <m:e>
                            <m:r>
                              <a:rPr kumimoji="1" lang="en-US" altLang="ko-KR" sz="1600" b="0" i="1" smtClean="0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kumimoji="1" lang="en-US" altLang="ko-KR" sz="1600" b="0" i="1" smtClean="0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1" lang="en-US" altLang="ko-KR" sz="1600" b="0" i="1" smtClean="0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ko-KR" sz="1600" b="0" i="1" smtClean="0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  <m:t>𝑡</m:t>
                                </m:r>
                              </m:sup>
                            </m:sSubSup>
                          </m:e>
                        </m:d>
                        <m:r>
                          <a:rPr kumimoji="1" lang="en-US" altLang="ko-KR" sz="1600" b="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∗(</m:t>
                        </m:r>
                        <m:rad>
                          <m:radPr>
                            <m:degHide m:val="on"/>
                            <m:ctrlPr>
                              <a:rPr kumimoji="1" lang="en-US" altLang="ko-KR" sz="1600" b="0" i="1" smtClean="0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kumimoji="1" lang="en-US" altLang="ko-KR" sz="1600" b="0" i="1" smtClean="0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600" b="0" i="1" smtClean="0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ko-KR" sz="1600" b="0" i="1" smtClean="0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r>
                          <a:rPr kumimoji="1" lang="en-US" altLang="ko-KR" sz="1600" b="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+</m:t>
                        </m:r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  <m:rad>
                          <m:radPr>
                            <m:degHide m:val="on"/>
                            <m:ctrlP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ko-KR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kumimoji="1" lang="en-US" altLang="ko-KR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1" lang="en-US" altLang="ko-KR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1" lang="en-US" altLang="ko-KR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p>
                            </m:sSubSup>
                          </m:e>
                        </m:rad>
                        <m:r>
                          <a:rPr kumimoji="1"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kumimoji="1" lang="en-US" altLang="ko-KR" sz="16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𝑡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charset="0"/>
                        <a:ea typeface="Nanum Gothic" charset="-127"/>
                        <a:cs typeface="Nanum Gothic" charset="-127"/>
                      </a:rPr>
                      <m:t>∗</m:t>
                    </m:r>
                    <m:f>
                      <m:fPr>
                        <m:ctrlPr>
                          <a:rPr kumimoji="1" lang="mr-IN" altLang="ko-KR" sz="160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ko-KR" sz="1600" i="1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kumimoji="1" lang="en-US" altLang="ko-KR" sz="1600" i="1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kumimoji="1" lang="en-US" altLang="ko-KR" sz="1600" i="1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600" i="1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ko-KR" sz="1600" i="1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kumimoji="1" lang="en-US" altLang="ko-KR" sz="1600" i="1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</m:ctrlPr>
                          </m:accPr>
                          <m:e>
                            <m:r>
                              <a:rPr kumimoji="1"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𝜖</m:t>
                            </m:r>
                          </m:e>
                        </m:acc>
                      </m:den>
                    </m:f>
                  </m:oMath>
                </a14:m>
                <a:endParaRPr kumimoji="1" lang="en-US" altLang="ko-KR" sz="16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endParaRPr kumimoji="1" lang="en-US" altLang="ko-KR" sz="16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r>
                  <a:rPr kumimoji="1" lang="en-US" altLang="ko-KR" sz="16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=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ko-KR" altLang="en-US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f>
                      <m:fPr>
                        <m:ctrlPr>
                          <a:rPr kumimoji="1" lang="mr-IN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kumimoji="1" lang="ko-KR" altLang="en-US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kumimoji="1" lang="en-US" altLang="ko-KR" sz="1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1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1" lang="en-US" altLang="ko-KR" sz="1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1" lang="en-US" altLang="ko-KR" sz="1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p>
                            </m:sSubSup>
                          </m:e>
                        </m:rad>
                      </m:num>
                      <m:den>
                        <m:d>
                          <m:dPr>
                            <m:ctrlPr>
                              <a:rPr kumimoji="1"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kumimoji="1" lang="en-US" altLang="ko-KR" sz="1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1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1" lang="en-US" altLang="ko-KR" sz="1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ko-KR" sz="1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p>
                            </m:sSubSup>
                          </m:e>
                        </m:d>
                      </m:den>
                    </m:f>
                    <m:r>
                      <a:rPr kumimoji="1" lang="en-US" altLang="ko-KR" sz="16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en-US" altLang="ko-KR" sz="16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ko-KR" sz="1600" i="1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kumimoji="1" lang="en-US" altLang="ko-KR" sz="1600" i="1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kumimoji="1" lang="en-US" altLang="ko-KR" sz="1600" i="1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600" i="1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ko-KR" sz="1600" i="1">
                                    <a:latin typeface="Cambria Math" charset="0"/>
                                    <a:ea typeface="Nanum Gothic" charset="-127"/>
                                    <a:cs typeface="Nanum Gothic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r>
                          <a:rPr kumimoji="1" lang="en-US" altLang="ko-KR" sz="16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kumimoji="1" lang="en-US" altLang="ko-KR" sz="1600" i="1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</m:ctrlPr>
                          </m:accPr>
                          <m:e>
                            <m:r>
                              <a:rPr kumimoji="1"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𝜖</m:t>
                            </m:r>
                          </m:e>
                        </m:acc>
                      </m:den>
                    </m:f>
                  </m:oMath>
                </a14:m>
                <a:endParaRPr kumimoji="1" lang="ko-KR" altLang="en-US" sz="1600" dirty="0"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913" y="1120385"/>
                <a:ext cx="11513792" cy="5587139"/>
              </a:xfrm>
              <a:blipFill rotWithShape="0">
                <a:blip r:embed="rId2"/>
                <a:stretch>
                  <a:fillRect l="-318" t="-5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en-US" altLang="ko-KR" sz="2800" dirty="0" smtClean="0">
                <a:solidFill>
                  <a:srgbClr val="000000"/>
                </a:solidFill>
                <a:latin typeface="+mj-ea"/>
              </a:rPr>
              <a:t>Adam</a:t>
            </a:r>
            <a:endParaRPr lang="ko-KR" altLang="en-US" sz="2800" dirty="0">
              <a:solidFill>
                <a:srgbClr val="000000"/>
              </a:solidFill>
              <a:latin typeface="+mj-ea"/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3205268" y="4754712"/>
                <a:ext cx="2384385" cy="6250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i="1" smtClean="0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b="0" i="1" smtClean="0">
                          <a:latin typeface="Cambria Math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kumimoji="1" lang="ko-KR" altLang="en-US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b="0" i="1" smtClean="0">
                          <a:latin typeface="Cambria Math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kumimoji="1" lang="en-US" altLang="ko-KR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acc>
                      <m:r>
                        <a:rPr kumimoji="1" lang="en-US" altLang="ko-KR" b="0" i="0" smtClean="0">
                          <a:latin typeface="Cambria Math" charset="0"/>
                        </a:rPr>
                        <m:t> </m:t>
                      </m:r>
                      <m:r>
                        <a:rPr kumimoji="1" lang="ko-KR" altLang="en-US" b="0" i="0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ko-KR" b="0" i="0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→</m:t>
                      </m:r>
                      <m:r>
                        <a:rPr kumimoji="1" lang="ko-KR" altLang="en-US" b="0" i="1" smtClean="0"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268" y="4754712"/>
                <a:ext cx="2384385" cy="625033"/>
              </a:xfrm>
              <a:prstGeom prst="rect">
                <a:avLst/>
              </a:prstGeom>
              <a:blipFill rotWithShape="0">
                <a:blip r:embed="rId3"/>
                <a:stretch>
                  <a:fillRect t="-31429" b="-5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68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6913" y="1270861"/>
            <a:ext cx="11513792" cy="49061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1800" dirty="0" smtClean="0"/>
              <a:t>Logistic Regression</a:t>
            </a:r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Multi-Layer Neural Networks</a:t>
            </a:r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Convolutional Neural Networks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Bias-Correction Term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kumimoji="1" lang="ko-KR" altLang="en-US" sz="1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rgbClr val="000000"/>
                </a:solidFill>
                <a:latin typeface="+mj-ea"/>
              </a:rPr>
              <a:t>Experiments</a:t>
            </a:r>
            <a:endParaRPr lang="en-US" altLang="ko-KR" sz="2800" dirty="0"/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078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6913" y="1270861"/>
            <a:ext cx="11513792" cy="4906102"/>
          </a:xfrm>
        </p:spPr>
        <p:txBody>
          <a:bodyPr/>
          <a:lstStyle/>
          <a:p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>
                <a:solidFill>
                  <a:srgbClr val="000000"/>
                </a:solidFill>
                <a:latin typeface="+mj-ea"/>
              </a:rPr>
              <a:t>EXPERIMENT: Logistic Regression</a:t>
            </a:r>
            <a:endParaRPr lang="en-US" altLang="ko-KR" sz="2800" dirty="0"/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19</a:t>
            </a:fld>
            <a:endParaRPr kumimoji="1"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369" y="1149561"/>
            <a:ext cx="8921262" cy="47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6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1580181" y="1121884"/>
            <a:ext cx="9172100" cy="2025557"/>
          </a:xfrm>
        </p:spPr>
        <p:txBody>
          <a:bodyPr>
            <a:normAutofit/>
          </a:bodyPr>
          <a:lstStyle/>
          <a:p>
            <a:pPr latinLnBrk="0">
              <a:defRPr/>
            </a:pPr>
            <a:r>
              <a:rPr lang="en-US" altLang="ko-KR" sz="20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Diederik</a:t>
            </a:r>
            <a:r>
              <a:rPr lang="en-US" altLang="ko-KR" sz="2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P. </a:t>
            </a:r>
            <a:r>
              <a:rPr lang="en-US" altLang="ko-KR" sz="20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Kingma</a:t>
            </a:r>
            <a:r>
              <a:rPr lang="en-US" altLang="ko-KR" sz="2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, Jimmy Ba, “Adam: A Method for Stochastic Optimization,” Proceedings of the 3rd International Conference on Learning Representations (ICLR), 2014 </a:t>
            </a:r>
            <a:r>
              <a:rPr lang="en-US" altLang="ko-KR" sz="2000" dirty="0" err="1">
                <a:solidFill>
                  <a:srgbClr val="000000"/>
                </a:solidFill>
                <a:latin typeface="맑은 고딕" charset="0"/>
                <a:ea typeface="맑은 고딕" charset="0"/>
                <a:hlinkClick r:id="rId2"/>
              </a:rPr>
              <a:t>arXiv</a:t>
            </a:r>
            <a:r>
              <a:rPr lang="en-US" altLang="ko-KR" sz="2000" dirty="0">
                <a:solidFill>
                  <a:srgbClr val="000000"/>
                </a:solidFill>
                <a:latin typeface="맑은 고딕" charset="0"/>
                <a:ea typeface="맑은 고딕" charset="0"/>
                <a:hlinkClick r:id="rId2"/>
              </a:rPr>
              <a:t> Link</a:t>
            </a:r>
            <a:endParaRPr lang="ko-KR" altLang="en-US" sz="2000" dirty="0">
              <a:solidFill>
                <a:srgbClr val="000000"/>
              </a:solidFill>
              <a:latin typeface="+mj-ea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1580181" y="3337073"/>
            <a:ext cx="91721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10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241" y="1009641"/>
            <a:ext cx="9313518" cy="553182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6913" y="1270861"/>
            <a:ext cx="11513792" cy="4906102"/>
          </a:xfrm>
        </p:spPr>
        <p:txBody>
          <a:bodyPr/>
          <a:lstStyle/>
          <a:p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000000"/>
                </a:solidFill>
                <a:latin typeface="+mj-ea"/>
              </a:rPr>
              <a:t>EXPERIMENT: Multi-Layer </a:t>
            </a:r>
            <a:r>
              <a:rPr lang="en-US" altLang="ko-KR" sz="2800" dirty="0" smtClean="0">
                <a:solidFill>
                  <a:srgbClr val="000000"/>
                </a:solidFill>
                <a:latin typeface="+mj-ea"/>
              </a:rPr>
              <a:t>Neural Networks</a:t>
            </a:r>
            <a:endParaRPr lang="en-US" altLang="ko-KR" sz="2800" dirty="0"/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665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677" y="1270861"/>
            <a:ext cx="9624646" cy="508139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6913" y="1270861"/>
            <a:ext cx="11513792" cy="4906102"/>
          </a:xfrm>
        </p:spPr>
        <p:txBody>
          <a:bodyPr/>
          <a:lstStyle/>
          <a:p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>
                <a:solidFill>
                  <a:srgbClr val="000000"/>
                </a:solidFill>
                <a:latin typeface="+mj-ea"/>
              </a:rPr>
              <a:t>Convolutional Neural Networks</a:t>
            </a:r>
            <a:endParaRPr lang="en-US" altLang="ko-KR" sz="2800" dirty="0"/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690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490" y="1503664"/>
            <a:ext cx="8574434" cy="4460689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6913" y="1270861"/>
            <a:ext cx="11513792" cy="4906102"/>
          </a:xfrm>
        </p:spPr>
        <p:txBody>
          <a:bodyPr/>
          <a:lstStyle/>
          <a:p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>
                <a:solidFill>
                  <a:srgbClr val="000000"/>
                </a:solidFill>
                <a:latin typeface="+mj-ea"/>
              </a:rPr>
              <a:t>Bias-Correction Term</a:t>
            </a:r>
            <a:endParaRPr lang="en-US" altLang="ko-KR" sz="2800" dirty="0"/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06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6914" y="1106905"/>
            <a:ext cx="11362378" cy="50773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1600" dirty="0" smtClean="0">
                <a:latin typeface="Nanum Gothic" charset="-127"/>
                <a:ea typeface="Nanum Gothic" charset="-127"/>
                <a:cs typeface="Nanum Gothic" charset="-127"/>
              </a:rPr>
              <a:t>Adam Optimizer</a:t>
            </a:r>
          </a:p>
          <a:p>
            <a:r>
              <a:rPr kumimoji="1" lang="en-US" altLang="ko-KR" sz="1600" dirty="0" smtClean="0">
                <a:latin typeface="Nanum Gothic" charset="-127"/>
                <a:ea typeface="Nanum Gothic" charset="-127"/>
                <a:cs typeface="Nanum Gothic" charset="-127"/>
              </a:rPr>
              <a:t>Simple and computationally efficient algorithms</a:t>
            </a:r>
          </a:p>
          <a:p>
            <a:r>
              <a:rPr kumimoji="1" lang="en-US" altLang="ko-KR" sz="1600" dirty="0" smtClean="0">
                <a:latin typeface="Nanum Gothic" charset="-127"/>
                <a:ea typeface="Nanum Gothic" charset="-127"/>
                <a:cs typeface="Nanum Gothic" charset="-127"/>
              </a:rPr>
              <a:t>Combination of two popular optimization methods</a:t>
            </a:r>
          </a:p>
          <a:p>
            <a:pPr lvl="1"/>
            <a:r>
              <a:rPr kumimoji="1" lang="en-US" altLang="ko-KR" sz="1400" dirty="0" err="1" smtClean="0">
                <a:latin typeface="Nanum Gothic" charset="-127"/>
                <a:ea typeface="Nanum Gothic" charset="-127"/>
                <a:cs typeface="Nanum Gothic" charset="-127"/>
              </a:rPr>
              <a:t>AdaGrad</a:t>
            </a:r>
            <a:r>
              <a:rPr kumimoji="1" lang="en-US" altLang="ko-KR" sz="1400" dirty="0" smtClean="0">
                <a:latin typeface="Nanum Gothic" charset="-127"/>
                <a:ea typeface="Nanum Gothic" charset="-127"/>
                <a:cs typeface="Nanum Gothic" charset="-127"/>
              </a:rPr>
              <a:t>: to deal with sparse gradients</a:t>
            </a:r>
          </a:p>
          <a:p>
            <a:pPr lvl="1"/>
            <a:r>
              <a:rPr kumimoji="1" lang="en-US" altLang="ko-KR" sz="1400" dirty="0" err="1" smtClean="0">
                <a:latin typeface="Nanum Gothic" charset="-127"/>
                <a:ea typeface="Nanum Gothic" charset="-127"/>
                <a:cs typeface="Nanum Gothic" charset="-127"/>
              </a:rPr>
              <a:t>RMSProp</a:t>
            </a:r>
            <a:r>
              <a:rPr kumimoji="1" lang="en-US" altLang="ko-KR" sz="1400" dirty="0" smtClean="0">
                <a:latin typeface="Nanum Gothic" charset="-127"/>
                <a:ea typeface="Nanum Gothic" charset="-127"/>
                <a:cs typeface="Nanum Gothic" charset="-127"/>
              </a:rPr>
              <a:t>: to deal with non-stationary objectives</a:t>
            </a:r>
          </a:p>
          <a:p>
            <a:r>
              <a:rPr kumimoji="1" lang="en-US" altLang="ko-KR" sz="1800" dirty="0" smtClean="0">
                <a:latin typeface="Nanum Gothic" charset="-127"/>
                <a:ea typeface="Nanum Gothic" charset="-127"/>
                <a:cs typeface="Nanum Gothic" charset="-127"/>
              </a:rPr>
              <a:t>Straightforward to implement</a:t>
            </a:r>
          </a:p>
          <a:p>
            <a:r>
              <a:rPr kumimoji="1" lang="en-US" altLang="ko-KR" sz="1800" dirty="0" smtClean="0">
                <a:latin typeface="Nanum Gothic" charset="-127"/>
                <a:ea typeface="Nanum Gothic" charset="-127"/>
                <a:cs typeface="Nanum Gothic" charset="-127"/>
              </a:rPr>
              <a:t>Requirement little memory</a:t>
            </a:r>
          </a:p>
          <a:p>
            <a:r>
              <a:rPr kumimoji="1" lang="en-US" altLang="ko-KR" sz="1800" dirty="0" smtClean="0">
                <a:latin typeface="Nanum Gothic" charset="-127"/>
                <a:ea typeface="Nanum Gothic" charset="-127"/>
                <a:cs typeface="Nanum Gothic" charset="-127"/>
              </a:rPr>
              <a:t>Robust and well-suited to a wide range of non-convex optimization problems in the field machine learning</a:t>
            </a:r>
            <a:endParaRPr kumimoji="1"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>
              <a:buNone/>
            </a:pPr>
            <a:endParaRPr kumimoji="1" lang="en-US" altLang="ko-KR" sz="1600" dirty="0">
              <a:latin typeface="Nanum Gothic" charset="-127"/>
              <a:ea typeface="Nanum Gothic" charset="-127"/>
              <a:cs typeface="Nanum Gothic" charset="-127"/>
            </a:endParaRPr>
          </a:p>
          <a:p>
            <a:endParaRPr kumimoji="1" lang="en-US" altLang="ko-KR" sz="16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>
              <a:buNone/>
            </a:pPr>
            <a:endParaRPr kumimoji="1" lang="en-US" altLang="ko-KR" sz="1800" b="0" dirty="0" smtClean="0">
              <a:latin typeface="Nanum Gothic" charset="-127"/>
              <a:ea typeface="Cambria Math" charset="0"/>
              <a:cs typeface="Cambria Math" charset="0"/>
            </a:endParaRPr>
          </a:p>
          <a:p>
            <a:pPr marL="0" indent="0">
              <a:buNone/>
            </a:pPr>
            <a:endParaRPr kumimoji="1"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>
              <a:buNone/>
            </a:pPr>
            <a:endParaRPr kumimoji="1" lang="en-US" altLang="ko-KR" sz="16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>
              <a:buNone/>
            </a:pPr>
            <a:endParaRPr kumimoji="1" lang="en-US" altLang="ko-KR" sz="1600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en-US" altLang="ko-KR" sz="2800" dirty="0" smtClean="0">
                <a:solidFill>
                  <a:srgbClr val="000000"/>
                </a:solidFill>
                <a:latin typeface="+mj-ea"/>
              </a:rPr>
              <a:t>Conclusion</a:t>
            </a:r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바닥글 개체 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523039hdk@gmail.com</a:t>
            </a:r>
            <a:endParaRPr kumimoji="1"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296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5002958" y="3017168"/>
            <a:ext cx="5843945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smtClean="0">
                <a:solidFill>
                  <a:srgbClr val="000000"/>
                </a:solidFill>
                <a:latin typeface="+mj-ea"/>
              </a:rPr>
              <a:t>Thank You</a:t>
            </a:r>
            <a:endParaRPr lang="en-US" altLang="ko-KR" sz="2800" dirty="0"/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3810445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71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26913" y="1270861"/>
                <a:ext cx="11513792" cy="49061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Optimization problem</a:t>
                </a:r>
              </a:p>
              <a:p>
                <a:pPr marL="0" indent="0">
                  <a:buNone/>
                </a:pPr>
                <a:r>
                  <a:rPr kumimoji="1" lang="en-US" altLang="ko-KR" sz="1400" dirty="0"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An optimization problem can be represented in the following way:</a:t>
                </a:r>
              </a:p>
              <a:p>
                <a:pPr marL="0" indent="0">
                  <a:buNone/>
                </a:pP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     given: a </a:t>
                </a:r>
                <a:r>
                  <a:rPr kumimoji="1" lang="en-US" altLang="ko-KR" sz="1400" dirty="0" smtClean="0">
                    <a:solidFill>
                      <a:srgbClr val="0070C0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function </a:t>
                </a: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charset="0"/>
                        <a:ea typeface="Nanum Gothic" charset="-127"/>
                        <a:cs typeface="Nanum Gothic" charset="-127"/>
                      </a:rPr>
                      <m:t>𝑓</m:t>
                    </m:r>
                    <m:r>
                      <m:rPr>
                        <m:nor/>
                      </m:rPr>
                      <a:rPr kumimoji="1" lang="en-US" altLang="ko-KR" sz="1400" dirty="0">
                        <a:latin typeface="Nanum Gothic" charset="-127"/>
                        <a:ea typeface="Nanum Gothic" charset="-127"/>
                        <a:cs typeface="Nanum Gothic" charset="-127"/>
                      </a:rPr>
                      <m:t>:</m:t>
                    </m:r>
                    <m:r>
                      <a:rPr kumimoji="1" lang="en-US" altLang="ko-KR" sz="1400" i="1">
                        <a:latin typeface="Cambria Math" charset="0"/>
                        <a:ea typeface="Nanum Gothic" charset="-127"/>
                        <a:cs typeface="Nanum Gothic" charset="-127"/>
                      </a:rPr>
                      <m:t>𝐴</m:t>
                    </m:r>
                    <m:r>
                      <m:rPr>
                        <m:nor/>
                      </m:rPr>
                      <a:rPr kumimoji="1" lang="en-US" altLang="ko-KR" sz="1400" b="0" i="0" smtClean="0">
                        <a:latin typeface="Cambria Math" charset="0"/>
                        <a:ea typeface="Nanum Gothic" charset="-127"/>
                        <a:cs typeface="Nanum Gothic" charset="-127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ko-KR" sz="1400" dirty="0">
                        <a:latin typeface="Nanum Gothic" charset="-127"/>
                        <a:ea typeface="Nanum Gothic" charset="-127"/>
                        <a:cs typeface="Nanum Gothic" charset="-127"/>
                        <a:sym typeface="Wingdings"/>
                      </a:rPr>
                      <m:t> </m:t>
                    </m:r>
                    <m:r>
                      <m:rPr>
                        <m:nor/>
                      </m:rPr>
                      <a:rPr kumimoji="1" lang="en-US" altLang="ko-KR" sz="1400" b="1" i="0" dirty="0" smtClean="0">
                        <a:latin typeface="Nanum Gothic" charset="-127"/>
                        <a:ea typeface="Nanum Gothic" charset="-127"/>
                        <a:cs typeface="Nanum Gothic" charset="-127"/>
                        <a:sym typeface="Wingdings"/>
                      </a:rPr>
                      <m:t>R</m:t>
                    </m:r>
                  </m:oMath>
                </a14:m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from set </a:t>
                </a:r>
                <a14:m>
                  <m:oMath xmlns:m="http://schemas.openxmlformats.org/officeDocument/2006/math">
                    <m:r>
                      <a:rPr kumimoji="1" lang="en-US" altLang="ko-KR" sz="1400" i="1">
                        <a:latin typeface="Cambria Math" charset="0"/>
                        <a:ea typeface="Nanum Gothic" charset="-127"/>
                        <a:cs typeface="Nanum Gothic" charset="-127"/>
                      </a:rPr>
                      <m:t>𝐴</m:t>
                    </m:r>
                  </m:oMath>
                </a14:m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to the </a:t>
                </a:r>
                <a:r>
                  <a:rPr kumimoji="1" lang="en-US" altLang="ko-KR" sz="1400" dirty="0" smtClean="0">
                    <a:solidFill>
                      <a:srgbClr val="0070C0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real numbers</a:t>
                </a:r>
              </a:p>
              <a:p>
                <a:pPr marL="0" indent="0">
                  <a:buNone/>
                </a:pP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     sought: an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400" b="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in </a:t>
                </a: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charset="0"/>
                        <a:ea typeface="Nanum Gothic" charset="-127"/>
                        <a:cs typeface="Nanum Gothic" charset="-127"/>
                      </a:rPr>
                      <m:t>𝐴</m:t>
                    </m:r>
                  </m:oMath>
                </a14:m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such that </a:t>
                </a: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charset="0"/>
                        <a:ea typeface="Nanum Gothic" charset="-127"/>
                        <a:cs typeface="Nanum Gothic" charset="-127"/>
                      </a:rPr>
                      <m:t>𝑓</m:t>
                    </m:r>
                    <m:d>
                      <m:dPr>
                        <m:ctrlPr>
                          <a:rPr kumimoji="1" lang="en-US" altLang="ko-KR" sz="1400" b="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1400" b="0" i="1" smtClean="0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</m:ctrlPr>
                          </m:sSubPr>
                          <m:e>
                            <m:r>
                              <a:rPr kumimoji="1" lang="en-US" altLang="ko-KR" sz="1400" b="0" i="1" smtClean="0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1400" b="0" i="1" smtClean="0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ko-KR" sz="1400" b="0" i="1" smtClean="0">
                        <a:latin typeface="Cambria Math" charset="0"/>
                        <a:ea typeface="Nanum Gothic" charset="-127"/>
                        <a:cs typeface="Nanum Gothic" charset="-127"/>
                      </a:rPr>
                      <m:t> </m:t>
                    </m:r>
                    <m:r>
                      <a:rPr kumimoji="1" lang="en-US" altLang="ko-KR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kumimoji="1" lang="en-US" altLang="ko-KR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kumimoji="1" lang="en-US" altLang="ko-KR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ko-KR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kumimoji="1" lang="en-US" altLang="ko-KR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for all </a:t>
                </a: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charset="0"/>
                        <a:ea typeface="Nanum Gothic" charset="-127"/>
                        <a:cs typeface="Nanum Gothic" charset="-127"/>
                      </a:rPr>
                      <m:t>𝑥</m:t>
                    </m:r>
                  </m:oMath>
                </a14:m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in </a:t>
                </a:r>
                <a14:m>
                  <m:oMath xmlns:m="http://schemas.openxmlformats.org/officeDocument/2006/math">
                    <m:r>
                      <a:rPr kumimoji="1" lang="en-US" altLang="ko-KR" sz="1400" i="1">
                        <a:latin typeface="Cambria Math" charset="0"/>
                        <a:ea typeface="Nanum Gothic" charset="-127"/>
                        <a:cs typeface="Nanum Gothic" charset="-127"/>
                      </a:rPr>
                      <m:t>𝐴</m:t>
                    </m:r>
                  </m:oMath>
                </a14:m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(:minimization)</a:t>
                </a:r>
              </a:p>
              <a:p>
                <a:pPr marL="0" indent="0">
                  <a:buNone/>
                </a:pPr>
                <a:r>
                  <a:rPr kumimoji="1" lang="en-US" altLang="ko-KR" sz="1400" dirty="0"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                                                                   or </a:t>
                </a:r>
                <a14:m>
                  <m:oMath xmlns:m="http://schemas.openxmlformats.org/officeDocument/2006/math">
                    <m:r>
                      <a:rPr kumimoji="1" lang="en-US" altLang="ko-KR" sz="1400" i="1">
                        <a:latin typeface="Cambria Math" charset="0"/>
                        <a:ea typeface="Nanum Gothic" charset="-127"/>
                        <a:cs typeface="Nanum Gothic" charset="-127"/>
                      </a:rPr>
                      <m:t>𝑓</m:t>
                    </m:r>
                    <m:d>
                      <m:dPr>
                        <m:ctrlPr>
                          <a:rPr kumimoji="1" lang="en-US" altLang="ko-KR" sz="14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1400" i="1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</m:ctrlPr>
                          </m:sSubPr>
                          <m:e>
                            <m:r>
                              <a:rPr kumimoji="1" lang="en-US" altLang="ko-KR" sz="1400" i="1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1400" i="1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ko-KR" sz="1400" i="1">
                        <a:latin typeface="Cambria Math" charset="0"/>
                        <a:ea typeface="Nanum Gothic" charset="-127"/>
                        <a:cs typeface="Nanum Gothic" charset="-127"/>
                      </a:rPr>
                      <m:t> </m:t>
                    </m:r>
                    <m:r>
                      <a:rPr kumimoji="1" lang="en-US" altLang="ko-KR" sz="1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kumimoji="1" lang="en-US" altLang="ko-KR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kumimoji="1" lang="en-US" altLang="ko-KR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ko-KR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kumimoji="1" lang="en-US" altLang="ko-KR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kumimoji="1" lang="en-US" altLang="ko-KR" sz="1400" dirty="0">
                    <a:latin typeface="Nanum Gothic" charset="-127"/>
                    <a:ea typeface="Nanum Gothic" charset="-127"/>
                    <a:cs typeface="Nanum Gothic" charset="-127"/>
                  </a:rPr>
                  <a:t> for all </a:t>
                </a:r>
                <a14:m>
                  <m:oMath xmlns:m="http://schemas.openxmlformats.org/officeDocument/2006/math">
                    <m:r>
                      <a:rPr kumimoji="1" lang="en-US" altLang="ko-KR" sz="1400" i="1">
                        <a:latin typeface="Cambria Math" charset="0"/>
                        <a:ea typeface="Nanum Gothic" charset="-127"/>
                        <a:cs typeface="Nanum Gothic" charset="-127"/>
                      </a:rPr>
                      <m:t>𝑥</m:t>
                    </m:r>
                  </m:oMath>
                </a14:m>
                <a:r>
                  <a:rPr kumimoji="1" lang="en-US" altLang="ko-KR" sz="1400" dirty="0">
                    <a:latin typeface="Nanum Gothic" charset="-127"/>
                    <a:ea typeface="Nanum Gothic" charset="-127"/>
                    <a:cs typeface="Nanum Gothic" charset="-127"/>
                  </a:rPr>
                  <a:t> in </a:t>
                </a:r>
                <a14:m>
                  <m:oMath xmlns:m="http://schemas.openxmlformats.org/officeDocument/2006/math">
                    <m:r>
                      <a:rPr kumimoji="1" lang="en-US" altLang="ko-KR" sz="1400" i="1">
                        <a:latin typeface="Cambria Math" charset="0"/>
                        <a:ea typeface="Nanum Gothic" charset="-127"/>
                        <a:cs typeface="Nanum Gothic" charset="-127"/>
                      </a:rPr>
                      <m:t>𝐴</m:t>
                    </m:r>
                  </m:oMath>
                </a14:m>
                <a:r>
                  <a:rPr kumimoji="1" lang="en-US" altLang="ko-KR" sz="1400" dirty="0"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(:maximization)</a:t>
                </a:r>
              </a:p>
              <a:p>
                <a:pPr marL="0" indent="0">
                  <a:buNone/>
                </a:pP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  </a:t>
                </a: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913" y="1270861"/>
                <a:ext cx="11513792" cy="4906102"/>
              </a:xfrm>
              <a:blipFill rotWithShape="0">
                <a:blip r:embed="rId3"/>
                <a:stretch>
                  <a:fillRect l="-159" t="-4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en-US" altLang="ko-KR" sz="2800" dirty="0" smtClean="0">
                <a:solidFill>
                  <a:srgbClr val="000000"/>
                </a:solidFill>
                <a:latin typeface="+mj-ea"/>
              </a:rPr>
              <a:t>Optimization Problem</a:t>
            </a:r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1408671" y="1952369"/>
            <a:ext cx="902044" cy="2104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99071" y="2979864"/>
            <a:ext cx="2121244" cy="3253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Nanum Gothic" charset="-127"/>
                <a:ea typeface="Nanum Gothic" charset="-127"/>
                <a:cs typeface="Nanum Gothic" charset="-127"/>
              </a:rPr>
              <a:t>Object </a:t>
            </a:r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function</a:t>
            </a:r>
            <a:endParaRPr kumimoji="1" lang="en-US" altLang="ko-KR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5" name="직선 화살표 연결선 14"/>
          <p:cNvCxnSpPr>
            <a:stCxn id="2" idx="2"/>
          </p:cNvCxnSpPr>
          <p:nvPr/>
        </p:nvCxnSpPr>
        <p:spPr>
          <a:xfrm>
            <a:off x="1859693" y="2162805"/>
            <a:ext cx="0" cy="7049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3203554" y="3945402"/>
            <a:ext cx="1105798" cy="448963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>
            <a:outerShdw blurRad="190500" dist="76200" dir="2700000" algn="tl" rotWithShape="0">
              <a:prstClr val="black">
                <a:alpha val="1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smtClean="0">
                <a:solidFill>
                  <a:schemeClr val="tx1"/>
                </a:solidFill>
              </a:rPr>
              <a:t>AI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160944" y="3945401"/>
            <a:ext cx="1105798" cy="448963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>
            <a:outerShdw blurRad="190500" dist="76200" dir="2700000" algn="tl" rotWithShape="0">
              <a:prstClr val="black">
                <a:alpha val="1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</a:rPr>
              <a:t>DL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682249" y="3945402"/>
            <a:ext cx="1105798" cy="448963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>
            <a:outerShdw blurRad="190500" dist="76200" dir="2700000" algn="tl" rotWithShape="0">
              <a:prstClr val="black">
                <a:alpha val="1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smtClean="0">
                <a:solidFill>
                  <a:schemeClr val="tx1"/>
                </a:solidFill>
              </a:rPr>
              <a:t>ML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160944" y="4789781"/>
            <a:ext cx="1105798" cy="448963"/>
          </a:xfrm>
          <a:prstGeom prst="roundRect">
            <a:avLst/>
          </a:prstGeom>
          <a:solidFill>
            <a:schemeClr val="bg1">
              <a:lumMod val="75000"/>
            </a:schemeClr>
          </a:solidFill>
          <a:effectLst>
            <a:outerShdw blurRad="190500" dist="76200" dir="2700000" algn="tl" rotWithShape="0">
              <a:prstClr val="black">
                <a:alpha val="1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</a:rPr>
              <a:t>ANN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819641" y="4789780"/>
            <a:ext cx="1105798" cy="448963"/>
          </a:xfrm>
          <a:prstGeom prst="roundRect">
            <a:avLst/>
          </a:prstGeom>
          <a:solidFill>
            <a:schemeClr val="bg1">
              <a:lumMod val="75000"/>
            </a:schemeClr>
          </a:solidFill>
          <a:effectLst>
            <a:outerShdw blurRad="190500" dist="76200" dir="2700000" algn="tl" rotWithShape="0">
              <a:prstClr val="black">
                <a:alpha val="1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D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NN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713769" y="5634161"/>
            <a:ext cx="1312832" cy="448963"/>
          </a:xfrm>
          <a:prstGeom prst="roundRect">
            <a:avLst/>
          </a:prstGeom>
          <a:solidFill>
            <a:schemeClr val="bg2">
              <a:lumMod val="50000"/>
            </a:schemeClr>
          </a:solidFill>
          <a:effectLst>
            <a:outerShdw blurRad="190500" dist="76200" dir="2700000" algn="tl" rotWithShape="0">
              <a:prstClr val="black">
                <a:alpha val="1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bg1"/>
                </a:solidFill>
              </a:rPr>
              <a:t>Parameter</a:t>
            </a:r>
          </a:p>
          <a:p>
            <a:pPr algn="ctr"/>
            <a:r>
              <a:rPr kumimoji="1" lang="en-US" altLang="ko-KR" sz="1400" dirty="0" smtClean="0">
                <a:solidFill>
                  <a:schemeClr val="bg1"/>
                </a:solidFill>
              </a:rPr>
              <a:t>Update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/>
          <p:cNvCxnSpPr>
            <a:stCxn id="19" idx="3"/>
            <a:endCxn id="21" idx="1"/>
          </p:cNvCxnSpPr>
          <p:nvPr/>
        </p:nvCxnSpPr>
        <p:spPr>
          <a:xfrm>
            <a:off x="4309352" y="4169884"/>
            <a:ext cx="372897" cy="0"/>
          </a:xfrm>
          <a:prstGeom prst="straightConnector1">
            <a:avLst/>
          </a:prstGeom>
          <a:ln w="38100">
            <a:solidFill>
              <a:srgbClr val="ED7D31"/>
            </a:solidFill>
            <a:headEnd type="oval" w="med" len="med"/>
            <a:tailEnd type="triangle" w="med" len="med"/>
          </a:ln>
          <a:effectLst>
            <a:outerShdw blurRad="190500" dist="762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1" idx="3"/>
            <a:endCxn id="20" idx="1"/>
          </p:cNvCxnSpPr>
          <p:nvPr/>
        </p:nvCxnSpPr>
        <p:spPr>
          <a:xfrm flipV="1">
            <a:off x="5788047" y="4169883"/>
            <a:ext cx="372897" cy="1"/>
          </a:xfrm>
          <a:prstGeom prst="straightConnector1">
            <a:avLst/>
          </a:prstGeom>
          <a:ln w="38100">
            <a:solidFill>
              <a:srgbClr val="ED7D31"/>
            </a:solidFill>
            <a:headEnd type="oval" w="med" len="med"/>
            <a:tailEnd type="triangle" w="med" len="med"/>
          </a:ln>
          <a:effectLst>
            <a:outerShdw blurRad="190500" dist="762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2" idx="3"/>
            <a:endCxn id="23" idx="1"/>
          </p:cNvCxnSpPr>
          <p:nvPr/>
        </p:nvCxnSpPr>
        <p:spPr>
          <a:xfrm flipV="1">
            <a:off x="7266742" y="5014262"/>
            <a:ext cx="552899" cy="1"/>
          </a:xfrm>
          <a:prstGeom prst="straightConnector1">
            <a:avLst/>
          </a:prstGeom>
          <a:ln w="38100">
            <a:solidFill>
              <a:srgbClr val="FFC000"/>
            </a:solidFill>
            <a:headEnd type="oval" w="med" len="med"/>
            <a:tailEnd type="triangle" w="med" len="med"/>
          </a:ln>
          <a:effectLst>
            <a:outerShdw blurRad="190500" dist="762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0" idx="2"/>
            <a:endCxn id="22" idx="0"/>
          </p:cNvCxnSpPr>
          <p:nvPr/>
        </p:nvCxnSpPr>
        <p:spPr>
          <a:xfrm>
            <a:off x="6713843" y="4394364"/>
            <a:ext cx="0" cy="395417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prstDash val="sysDot"/>
            <a:headEnd type="oval" w="med" len="med"/>
            <a:tailEnd type="triangle" w="med" len="med"/>
          </a:ln>
          <a:effectLst>
            <a:outerShdw blurRad="190500" dist="762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3" idx="2"/>
            <a:endCxn id="24" idx="0"/>
          </p:cNvCxnSpPr>
          <p:nvPr/>
        </p:nvCxnSpPr>
        <p:spPr>
          <a:xfrm flipH="1">
            <a:off x="8370185" y="5238743"/>
            <a:ext cx="2355" cy="39541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  <a:headEnd type="oval" w="med" len="med"/>
            <a:tailEnd type="triangle" w="med" len="med"/>
          </a:ln>
          <a:effectLst>
            <a:outerShdw blurRad="190500" dist="76200" dir="2700000" algn="tl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바닥글 개체 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523039hdk@gmail.com</a:t>
            </a:r>
            <a:endParaRPr kumimoji="1"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5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26913" y="1270861"/>
                <a:ext cx="11513792" cy="49061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Optimization problem</a:t>
                </a:r>
              </a:p>
              <a:p>
                <a:pPr marL="0" indent="0">
                  <a:buNone/>
                </a:pPr>
                <a:r>
                  <a:rPr kumimoji="1" lang="en-US" altLang="ko-KR" sz="1400" dirty="0"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An optimization problem can be represented in the following way:</a:t>
                </a:r>
              </a:p>
              <a:p>
                <a:pPr marL="0" indent="0">
                  <a:buNone/>
                </a:pP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     given: a </a:t>
                </a:r>
                <a:r>
                  <a:rPr kumimoji="1" lang="en-US" altLang="ko-KR" sz="1400" dirty="0" smtClean="0">
                    <a:solidFill>
                      <a:srgbClr val="0070C0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function </a:t>
                </a: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charset="0"/>
                        <a:ea typeface="Nanum Gothic" charset="-127"/>
                        <a:cs typeface="Nanum Gothic" charset="-127"/>
                      </a:rPr>
                      <m:t>𝑓</m:t>
                    </m:r>
                    <m:r>
                      <m:rPr>
                        <m:nor/>
                      </m:rPr>
                      <a:rPr kumimoji="1" lang="en-US" altLang="ko-KR" sz="1400" dirty="0">
                        <a:latin typeface="Nanum Gothic" charset="-127"/>
                        <a:ea typeface="Nanum Gothic" charset="-127"/>
                        <a:cs typeface="Nanum Gothic" charset="-127"/>
                      </a:rPr>
                      <m:t>:</m:t>
                    </m:r>
                    <m:r>
                      <a:rPr kumimoji="1" lang="en-US" altLang="ko-KR" sz="1400" i="1">
                        <a:latin typeface="Cambria Math" charset="0"/>
                        <a:ea typeface="Nanum Gothic" charset="-127"/>
                        <a:cs typeface="Nanum Gothic" charset="-127"/>
                      </a:rPr>
                      <m:t>𝐴</m:t>
                    </m:r>
                    <m:r>
                      <m:rPr>
                        <m:nor/>
                      </m:rPr>
                      <a:rPr kumimoji="1" lang="en-US" altLang="ko-KR" sz="1400" b="0" i="0" smtClean="0">
                        <a:latin typeface="Cambria Math" charset="0"/>
                        <a:ea typeface="Nanum Gothic" charset="-127"/>
                        <a:cs typeface="Nanum Gothic" charset="-127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ko-KR" sz="1400" dirty="0">
                        <a:latin typeface="Nanum Gothic" charset="-127"/>
                        <a:ea typeface="Nanum Gothic" charset="-127"/>
                        <a:cs typeface="Nanum Gothic" charset="-127"/>
                        <a:sym typeface="Wingdings"/>
                      </a:rPr>
                      <m:t> </m:t>
                    </m:r>
                    <m:r>
                      <m:rPr>
                        <m:nor/>
                      </m:rPr>
                      <a:rPr kumimoji="1" lang="en-US" altLang="ko-KR" sz="1400" b="1" i="0" dirty="0" smtClean="0">
                        <a:latin typeface="Nanum Gothic" charset="-127"/>
                        <a:ea typeface="Nanum Gothic" charset="-127"/>
                        <a:cs typeface="Nanum Gothic" charset="-127"/>
                        <a:sym typeface="Wingdings"/>
                      </a:rPr>
                      <m:t>R</m:t>
                    </m:r>
                  </m:oMath>
                </a14:m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from set </a:t>
                </a:r>
                <a14:m>
                  <m:oMath xmlns:m="http://schemas.openxmlformats.org/officeDocument/2006/math">
                    <m:r>
                      <a:rPr kumimoji="1" lang="en-US" altLang="ko-KR" sz="1400" i="1">
                        <a:latin typeface="Cambria Math" charset="0"/>
                        <a:ea typeface="Nanum Gothic" charset="-127"/>
                        <a:cs typeface="Nanum Gothic" charset="-127"/>
                      </a:rPr>
                      <m:t>𝐴</m:t>
                    </m:r>
                  </m:oMath>
                </a14:m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to the </a:t>
                </a:r>
                <a:r>
                  <a:rPr kumimoji="1" lang="en-US" altLang="ko-KR" sz="1400" dirty="0" smtClean="0">
                    <a:solidFill>
                      <a:srgbClr val="0070C0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real numbers</a:t>
                </a:r>
              </a:p>
              <a:p>
                <a:pPr marL="0" indent="0">
                  <a:buNone/>
                </a:pP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     sought: an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400" b="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in </a:t>
                </a: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charset="0"/>
                        <a:ea typeface="Nanum Gothic" charset="-127"/>
                        <a:cs typeface="Nanum Gothic" charset="-127"/>
                      </a:rPr>
                      <m:t>𝐴</m:t>
                    </m:r>
                  </m:oMath>
                </a14:m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such that </a:t>
                </a: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charset="0"/>
                        <a:ea typeface="Nanum Gothic" charset="-127"/>
                        <a:cs typeface="Nanum Gothic" charset="-127"/>
                      </a:rPr>
                      <m:t>𝑓</m:t>
                    </m:r>
                    <m:d>
                      <m:dPr>
                        <m:ctrlPr>
                          <a:rPr kumimoji="1" lang="en-US" altLang="ko-KR" sz="1400" b="0" i="1" smtClean="0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1400" b="0" i="1" smtClean="0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</m:ctrlPr>
                          </m:sSubPr>
                          <m:e>
                            <m:r>
                              <a:rPr kumimoji="1" lang="en-US" altLang="ko-KR" sz="1400" b="0" i="1" smtClean="0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1400" b="0" i="1" smtClean="0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ko-KR" sz="1400" b="0" i="1" smtClean="0">
                        <a:latin typeface="Cambria Math" charset="0"/>
                        <a:ea typeface="Nanum Gothic" charset="-127"/>
                        <a:cs typeface="Nanum Gothic" charset="-127"/>
                      </a:rPr>
                      <m:t> </m:t>
                    </m:r>
                    <m:r>
                      <a:rPr kumimoji="1" lang="en-US" altLang="ko-KR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kumimoji="1" lang="en-US" altLang="ko-KR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kumimoji="1" lang="en-US" altLang="ko-KR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ko-KR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kumimoji="1" lang="en-US" altLang="ko-KR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for all </a:t>
                </a: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charset="0"/>
                        <a:ea typeface="Nanum Gothic" charset="-127"/>
                        <a:cs typeface="Nanum Gothic" charset="-127"/>
                      </a:rPr>
                      <m:t>𝑥</m:t>
                    </m:r>
                  </m:oMath>
                </a14:m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in </a:t>
                </a:r>
                <a14:m>
                  <m:oMath xmlns:m="http://schemas.openxmlformats.org/officeDocument/2006/math">
                    <m:r>
                      <a:rPr kumimoji="1" lang="en-US" altLang="ko-KR" sz="1400" i="1">
                        <a:latin typeface="Cambria Math" charset="0"/>
                        <a:ea typeface="Nanum Gothic" charset="-127"/>
                        <a:cs typeface="Nanum Gothic" charset="-127"/>
                      </a:rPr>
                      <m:t>𝐴</m:t>
                    </m:r>
                  </m:oMath>
                </a14:m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(:minimization)</a:t>
                </a:r>
              </a:p>
              <a:p>
                <a:pPr marL="0" indent="0">
                  <a:buNone/>
                </a:pPr>
                <a:r>
                  <a:rPr kumimoji="1" lang="en-US" altLang="ko-KR" sz="1400" dirty="0"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                                                                   or </a:t>
                </a:r>
                <a14:m>
                  <m:oMath xmlns:m="http://schemas.openxmlformats.org/officeDocument/2006/math">
                    <m:r>
                      <a:rPr kumimoji="1" lang="en-US" altLang="ko-KR" sz="1400" i="1">
                        <a:latin typeface="Cambria Math" charset="0"/>
                        <a:ea typeface="Nanum Gothic" charset="-127"/>
                        <a:cs typeface="Nanum Gothic" charset="-127"/>
                      </a:rPr>
                      <m:t>𝑓</m:t>
                    </m:r>
                    <m:d>
                      <m:dPr>
                        <m:ctrlPr>
                          <a:rPr kumimoji="1" lang="en-US" altLang="ko-KR" sz="14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1400" i="1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</m:ctrlPr>
                          </m:sSubPr>
                          <m:e>
                            <m:r>
                              <a:rPr kumimoji="1" lang="en-US" altLang="ko-KR" sz="1400" i="1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1400" i="1">
                                <a:latin typeface="Cambria Math" charset="0"/>
                                <a:ea typeface="Nanum Gothic" charset="-127"/>
                                <a:cs typeface="Nanum Gothic" charset="-127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ko-KR" sz="1400" i="1">
                        <a:latin typeface="Cambria Math" charset="0"/>
                        <a:ea typeface="Nanum Gothic" charset="-127"/>
                        <a:cs typeface="Nanum Gothic" charset="-127"/>
                      </a:rPr>
                      <m:t> </m:t>
                    </m:r>
                    <m:r>
                      <a:rPr kumimoji="1" lang="en-US" altLang="ko-KR" sz="1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kumimoji="1" lang="en-US" altLang="ko-KR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kumimoji="1" lang="en-US" altLang="ko-KR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ko-KR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kumimoji="1" lang="en-US" altLang="ko-KR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kumimoji="1" lang="en-US" altLang="ko-KR" sz="1400" dirty="0">
                    <a:latin typeface="Nanum Gothic" charset="-127"/>
                    <a:ea typeface="Nanum Gothic" charset="-127"/>
                    <a:cs typeface="Nanum Gothic" charset="-127"/>
                  </a:rPr>
                  <a:t> for all </a:t>
                </a:r>
                <a14:m>
                  <m:oMath xmlns:m="http://schemas.openxmlformats.org/officeDocument/2006/math">
                    <m:r>
                      <a:rPr kumimoji="1" lang="en-US" altLang="ko-KR" sz="1400" i="1">
                        <a:latin typeface="Cambria Math" charset="0"/>
                        <a:ea typeface="Nanum Gothic" charset="-127"/>
                        <a:cs typeface="Nanum Gothic" charset="-127"/>
                      </a:rPr>
                      <m:t>𝑥</m:t>
                    </m:r>
                  </m:oMath>
                </a14:m>
                <a:r>
                  <a:rPr kumimoji="1" lang="en-US" altLang="ko-KR" sz="1400" dirty="0">
                    <a:latin typeface="Nanum Gothic" charset="-127"/>
                    <a:ea typeface="Nanum Gothic" charset="-127"/>
                    <a:cs typeface="Nanum Gothic" charset="-127"/>
                  </a:rPr>
                  <a:t> in </a:t>
                </a:r>
                <a14:m>
                  <m:oMath xmlns:m="http://schemas.openxmlformats.org/officeDocument/2006/math">
                    <m:r>
                      <a:rPr kumimoji="1" lang="en-US" altLang="ko-KR" sz="1400" i="1">
                        <a:latin typeface="Cambria Math" charset="0"/>
                        <a:ea typeface="Nanum Gothic" charset="-127"/>
                        <a:cs typeface="Nanum Gothic" charset="-127"/>
                      </a:rPr>
                      <m:t>𝐴</m:t>
                    </m:r>
                  </m:oMath>
                </a14:m>
                <a:r>
                  <a:rPr kumimoji="1" lang="en-US" altLang="ko-KR" sz="1400" dirty="0"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(:maximization)</a:t>
                </a:r>
              </a:p>
              <a:p>
                <a:pPr marL="0" indent="0">
                  <a:buNone/>
                </a:pP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  </a:t>
                </a: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913" y="1270861"/>
                <a:ext cx="11513792" cy="4906102"/>
              </a:xfrm>
              <a:blipFill rotWithShape="0">
                <a:blip r:embed="rId3"/>
                <a:stretch>
                  <a:fillRect l="-159" t="-4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en-US" altLang="ko-KR" sz="2800" dirty="0" smtClean="0">
                <a:solidFill>
                  <a:srgbClr val="000000"/>
                </a:solidFill>
                <a:latin typeface="+mj-ea"/>
              </a:rPr>
              <a:t>Optimization Problem</a:t>
            </a:r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텍스트 상자 27"/>
          <p:cNvSpPr txBox="1"/>
          <p:nvPr/>
        </p:nvSpPr>
        <p:spPr>
          <a:xfrm>
            <a:off x="22102" y="4264058"/>
            <a:ext cx="2773137" cy="95410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smtClean="0"/>
              <a:t>Gradient Descent</a:t>
            </a:r>
          </a:p>
          <a:p>
            <a:r>
              <a:rPr kumimoji="1" lang="en-US" altLang="ko-KR" sz="1400" dirty="0"/>
              <a:t> </a:t>
            </a:r>
            <a:r>
              <a:rPr kumimoji="1" lang="en-US" altLang="ko-KR" sz="1400" dirty="0" smtClean="0"/>
              <a:t>   batch gradient descent</a:t>
            </a:r>
          </a:p>
          <a:p>
            <a:r>
              <a:rPr kumimoji="1" lang="en-US" altLang="ko-KR" sz="1400" dirty="0" smtClean="0"/>
              <a:t>    stochastic gradient descent</a:t>
            </a:r>
          </a:p>
          <a:p>
            <a:r>
              <a:rPr kumimoji="1" lang="en-US" altLang="ko-KR" sz="1400" dirty="0" smtClean="0"/>
              <a:t>    mini-batch gradient descent</a:t>
            </a:r>
            <a:endParaRPr kumimoji="1" lang="ko-KR" altLang="en-US" sz="1400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3941966" y="4240754"/>
            <a:ext cx="3644585" cy="138499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smtClean="0"/>
              <a:t>Momentum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err="1" smtClean="0"/>
              <a:t>Nesterov</a:t>
            </a:r>
            <a:r>
              <a:rPr kumimoji="1" lang="en-US" altLang="ko-KR" sz="1400" dirty="0" smtClean="0"/>
              <a:t> Accelerated Gradient(NAG)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err="1" smtClean="0"/>
              <a:t>AdaGrad</a:t>
            </a:r>
            <a:endParaRPr kumimoji="1" lang="en-US" altLang="ko-KR" sz="1400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err="1" smtClean="0"/>
              <a:t>RMSProp</a:t>
            </a:r>
            <a:endParaRPr kumimoji="1" lang="en-US" altLang="ko-KR" sz="1400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1400" b="1" dirty="0" smtClean="0"/>
              <a:t>Adam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err="1" smtClean="0"/>
              <a:t>AdaMax</a:t>
            </a:r>
            <a:endParaRPr kumimoji="1" lang="ko-KR" altLang="en-US" sz="1400" dirty="0"/>
          </a:p>
        </p:txBody>
      </p:sp>
      <p:sp>
        <p:nvSpPr>
          <p:cNvPr id="30" name="텍스트 상자 29"/>
          <p:cNvSpPr txBox="1"/>
          <p:nvPr/>
        </p:nvSpPr>
        <p:spPr>
          <a:xfrm>
            <a:off x="8477078" y="4232637"/>
            <a:ext cx="3685931" cy="95410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smtClean="0"/>
              <a:t>Newton method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smtClean="0"/>
              <a:t>Gauss-Newton method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err="1" smtClean="0"/>
              <a:t>Levenberg</a:t>
            </a:r>
            <a:r>
              <a:rPr kumimoji="1" lang="en-US" altLang="ko-KR" sz="1400" dirty="0" smtClean="0"/>
              <a:t>-Marquardt (LM) method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smtClean="0"/>
              <a:t>Quasi-Newton method</a:t>
            </a:r>
            <a:endParaRPr kumimoji="1" lang="ko-KR" altLang="en-US" sz="1400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73047" y="3305260"/>
            <a:ext cx="3987983" cy="9518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한 번 미분</a:t>
            </a:r>
            <a:r>
              <a:rPr kumimoji="1"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(gradient)</a:t>
            </a:r>
            <a:r>
              <a:rPr kumimoji="1"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된 것을 쓰는 경우</a:t>
            </a:r>
            <a:endParaRPr kumimoji="1" lang="en-US" altLang="ko-KR" sz="1600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en-US" altLang="ko-KR" sz="1400" dirty="0" smtClean="0">
                <a:latin typeface="Nanum Gothic" charset="-127"/>
                <a:ea typeface="Nanum Gothic" charset="-127"/>
                <a:cs typeface="Nanum Gothic" charset="-127"/>
              </a:rPr>
              <a:t>algorithms for first-order gradient-based optimization of objective functions</a:t>
            </a:r>
            <a:endParaRPr kumimoji="1" lang="en-US" altLang="ko-KR" sz="14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326051" y="3305261"/>
            <a:ext cx="3987983" cy="9518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두 번 미분</a:t>
            </a:r>
            <a:r>
              <a:rPr kumimoji="1"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(gradient)</a:t>
            </a:r>
            <a:r>
              <a:rPr kumimoji="1"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된 것도 쓰는 경우</a:t>
            </a:r>
            <a:endParaRPr kumimoji="1" lang="en-US" altLang="ko-KR" sz="1600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en-US" altLang="ko-KR" sz="1400" dirty="0" smtClean="0">
                <a:latin typeface="Nanum Gothic" charset="-127"/>
                <a:ea typeface="Nanum Gothic" charset="-127"/>
                <a:cs typeface="Nanum Gothic" charset="-127"/>
              </a:rPr>
              <a:t>second-order gradient-based optimization algorithms</a:t>
            </a:r>
            <a:endParaRPr kumimoji="1" lang="en-US" altLang="ko-KR" sz="14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4" name="바닥글 개체 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523039hdk@gmail.com</a:t>
            </a:r>
            <a:endParaRPr kumimoji="1"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4</a:t>
            </a:fld>
            <a:endParaRPr kumimoji="1" lang="ko-KR" altLang="en-US"/>
          </a:p>
        </p:txBody>
      </p:sp>
      <p:cxnSp>
        <p:nvCxnSpPr>
          <p:cNvPr id="9" name="꺾인 연결선[E] 8"/>
          <p:cNvCxnSpPr>
            <a:stCxn id="28" idx="3"/>
            <a:endCxn id="29" idx="1"/>
          </p:cNvCxnSpPr>
          <p:nvPr/>
        </p:nvCxnSpPr>
        <p:spPr>
          <a:xfrm>
            <a:off x="2795239" y="4741112"/>
            <a:ext cx="1146727" cy="192140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2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635430" y="1121884"/>
            <a:ext cx="8584613" cy="2025557"/>
          </a:xfrm>
        </p:spPr>
        <p:txBody>
          <a:bodyPr/>
          <a:lstStyle/>
          <a:p>
            <a:pPr algn="l" eaLnBrk="1" latinLnBrk="0" hangingPunct="1">
              <a:defRPr/>
            </a:pPr>
            <a:r>
              <a:rPr lang="en-US" altLang="ko-KR" sz="2800" b="1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Background</a:t>
            </a:r>
            <a:endParaRPr lang="ko-KR" altLang="en-US" sz="28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635431" y="3337073"/>
            <a:ext cx="799712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91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135030" y="520365"/>
            <a:ext cx="10356317" cy="4459407"/>
            <a:chOff x="-41206" y="1049199"/>
            <a:chExt cx="12233206" cy="5267591"/>
          </a:xfrm>
        </p:grpSpPr>
        <p:grpSp>
          <p:nvGrpSpPr>
            <p:cNvPr id="15" name="그룹 14"/>
            <p:cNvGrpSpPr/>
            <p:nvPr/>
          </p:nvGrpSpPr>
          <p:grpSpPr>
            <a:xfrm>
              <a:off x="-41206" y="1049199"/>
              <a:ext cx="12233206" cy="5267591"/>
              <a:chOff x="-82412" y="787518"/>
              <a:chExt cx="12233206" cy="5267591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2412" y="787518"/>
                <a:ext cx="12233206" cy="5267591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1206" y="1246147"/>
                <a:ext cx="3472251" cy="2089138"/>
              </a:xfrm>
              <a:prstGeom prst="rect">
                <a:avLst/>
              </a:prstGeom>
            </p:spPr>
          </p:pic>
        </p:grpSp>
        <p:sp>
          <p:nvSpPr>
            <p:cNvPr id="18" name="타원 17"/>
            <p:cNvSpPr/>
            <p:nvPr/>
          </p:nvSpPr>
          <p:spPr>
            <a:xfrm>
              <a:off x="10219037" y="2829697"/>
              <a:ext cx="704335" cy="70433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11136370" y="2829697"/>
              <a:ext cx="704335" cy="70433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54608" y="2998993"/>
            <a:ext cx="3126258" cy="1248729"/>
          </a:xfrm>
          <a:ln>
            <a:solidFill>
              <a:schemeClr val="tx1"/>
            </a:solidFill>
          </a:ln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1400" dirty="0" smtClean="0">
                <a:latin typeface="Nanum Gothic" charset="-127"/>
                <a:ea typeface="Nanum Gothic" charset="-127"/>
                <a:cs typeface="Nanum Gothic" charset="-127"/>
              </a:rPr>
              <a:t>fitness</a:t>
            </a:r>
            <a:r>
              <a:rPr kumimoji="1" lang="ko-KR" altLang="en-US" sz="1400" dirty="0" smtClean="0">
                <a:latin typeface="Nanum Gothic" charset="-127"/>
                <a:ea typeface="Nanum Gothic" charset="-127"/>
                <a:cs typeface="Nanum Gothic" charset="-127"/>
              </a:rPr>
              <a:t>가 높은 </a:t>
            </a:r>
            <a:r>
              <a:rPr kumimoji="1" lang="en-US" altLang="ko-KR" sz="1400" dirty="0" smtClean="0">
                <a:latin typeface="Nanum Gothic" charset="-127"/>
                <a:ea typeface="Nanum Gothic" charset="-127"/>
                <a:cs typeface="Nanum Gothic" charset="-127"/>
              </a:rPr>
              <a:t>line(function)</a:t>
            </a:r>
            <a:r>
              <a:rPr kumimoji="1" lang="ko-KR" altLang="en-US" sz="1400" dirty="0" smtClean="0">
                <a:latin typeface="Nanum Gothic" charset="-127"/>
                <a:ea typeface="Nanum Gothic" charset="-127"/>
                <a:cs typeface="Nanum Gothic" charset="-127"/>
              </a:rPr>
              <a:t>을 정의</a:t>
            </a:r>
            <a:endParaRPr kumimoji="1" lang="en-US" altLang="ko-KR" sz="14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>
              <a:buNone/>
            </a:pPr>
            <a:r>
              <a:rPr kumimoji="1" lang="en-US" altLang="ko-KR" sz="1400" dirty="0" smtClean="0">
                <a:latin typeface="Nanum Gothic" charset="-127"/>
                <a:ea typeface="Nanum Gothic" charset="-127"/>
                <a:cs typeface="Nanum Gothic" charset="-127"/>
              </a:rPr>
              <a:t>cost function</a:t>
            </a:r>
            <a:r>
              <a:rPr kumimoji="1" lang="ko-KR" altLang="en-US" sz="1400" dirty="0" smtClean="0">
                <a:latin typeface="Nanum Gothic" charset="-127"/>
                <a:ea typeface="Nanum Gothic" charset="-127"/>
                <a:cs typeface="Nanum Gothic" charset="-127"/>
              </a:rPr>
              <a:t>의 값이 가장 낮은 곳의 </a:t>
            </a:r>
            <a:r>
              <a:rPr kumimoji="1" lang="en-US" altLang="ko-KR" sz="1400" dirty="0" smtClean="0">
                <a:latin typeface="Nanum Gothic" charset="-127"/>
                <a:ea typeface="Nanum Gothic" charset="-127"/>
                <a:cs typeface="Nanum Gothic" charset="-127"/>
              </a:rPr>
              <a:t>intercept</a:t>
            </a:r>
            <a:r>
              <a:rPr kumimoji="1" lang="ko-KR" altLang="en-US" sz="1400" dirty="0" smtClean="0">
                <a:latin typeface="Nanum Gothic" charset="-127"/>
                <a:ea typeface="Nanum Gothic" charset="-127"/>
                <a:cs typeface="Nanum Gothic" charset="-127"/>
              </a:rPr>
              <a:t>값과 </a:t>
            </a:r>
            <a:r>
              <a:rPr kumimoji="1" lang="en-US" altLang="ko-KR" sz="1400" dirty="0" smtClean="0">
                <a:latin typeface="Nanum Gothic" charset="-127"/>
                <a:ea typeface="Nanum Gothic" charset="-127"/>
                <a:cs typeface="Nanum Gothic" charset="-127"/>
              </a:rPr>
              <a:t>slope</a:t>
            </a:r>
            <a:r>
              <a:rPr kumimoji="1" lang="ko-KR" altLang="en-US" sz="1400" dirty="0" smtClean="0">
                <a:latin typeface="Nanum Gothic" charset="-127"/>
                <a:ea typeface="Nanum Gothic" charset="-127"/>
                <a:cs typeface="Nanum Gothic" charset="-127"/>
              </a:rPr>
              <a:t>값이 필요</a:t>
            </a:r>
            <a:endParaRPr kumimoji="1" lang="en-US" altLang="ko-KR" sz="14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>
              <a:buNone/>
            </a:pPr>
            <a:r>
              <a:rPr kumimoji="1" lang="en-US" altLang="ko-KR" sz="1400" dirty="0" smtClean="0">
                <a:latin typeface="Nanum Gothic" charset="-127"/>
                <a:ea typeface="Nanum Gothic" charset="-127"/>
                <a:cs typeface="Nanum Gothic" charset="-127"/>
              </a:rPr>
              <a:t>intercept,</a:t>
            </a:r>
            <a:r>
              <a:rPr kumimoji="1" lang="ko-KR" altLang="en-US" sz="1400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1400" dirty="0" smtClean="0">
                <a:latin typeface="Nanum Gothic" charset="-127"/>
                <a:ea typeface="Nanum Gothic" charset="-127"/>
                <a:cs typeface="Nanum Gothic" charset="-127"/>
              </a:rPr>
              <a:t>slope</a:t>
            </a:r>
            <a:r>
              <a:rPr kumimoji="1" lang="en-US" altLang="ko-KR" sz="1400" dirty="0"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kumimoji="1" lang="ko-KR" altLang="en-US" sz="1400" dirty="0" smtClean="0">
                <a:latin typeface="Nanum Gothic" charset="-127"/>
                <a:ea typeface="Nanum Gothic" charset="-127"/>
                <a:cs typeface="Nanum Gothic" charset="-127"/>
              </a:rPr>
              <a:t> 파라미터</a:t>
            </a:r>
            <a:endParaRPr kumimoji="1" lang="en-US" altLang="ko-KR" sz="1400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en-US" altLang="ko-KR" sz="2800" dirty="0" smtClean="0">
                <a:solidFill>
                  <a:srgbClr val="000000"/>
                </a:solidFill>
                <a:latin typeface="+mj-ea"/>
              </a:rPr>
              <a:t>gradient descent</a:t>
            </a:r>
            <a:endParaRPr lang="ko-KR" altLang="en-US" sz="2800" dirty="0">
              <a:solidFill>
                <a:srgbClr val="000000"/>
              </a:solidFill>
              <a:latin typeface="+mj-ea"/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523039hdk@gmail.com</a:t>
            </a:r>
            <a:endParaRPr kumimoji="1" lang="ko-KR" alt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18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3" y="1792112"/>
            <a:ext cx="6305733" cy="2823231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6438" y="2638706"/>
            <a:ext cx="4908119" cy="13705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ko-KR" sz="1600" b="1" dirty="0" smtClean="0"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 </a:t>
            </a:r>
            <a:r>
              <a:rPr kumimoji="1"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object function</a:t>
            </a:r>
          </a:p>
          <a:p>
            <a:pPr marL="0" indent="0">
              <a:buNone/>
            </a:pPr>
            <a:r>
              <a:rPr kumimoji="1" lang="en-US" altLang="ko-KR" sz="1600" b="1" dirty="0"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 </a:t>
            </a:r>
            <a:r>
              <a:rPr kumimoji="1"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cost function</a:t>
            </a:r>
          </a:p>
          <a:p>
            <a:pPr marL="0" indent="0">
              <a:buNone/>
            </a:pPr>
            <a:r>
              <a:rPr kumimoji="1"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need to be optimized </a:t>
            </a:r>
            <a:r>
              <a:rPr kumimoji="1" lang="en-US" altLang="ko-KR" sz="1600" b="1" dirty="0" err="1" smtClean="0">
                <a:latin typeface="Nanum Gothic" charset="-127"/>
                <a:ea typeface="Nanum Gothic" charset="-127"/>
                <a:cs typeface="Nanum Gothic" charset="-127"/>
              </a:rPr>
              <a:t>w.r.t</a:t>
            </a:r>
            <a:r>
              <a:rPr kumimoji="1"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 its parameters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en-US" altLang="ko-KR" sz="2800" dirty="0" smtClean="0">
                <a:solidFill>
                  <a:srgbClr val="000000"/>
                </a:solidFill>
                <a:latin typeface="+mj-ea"/>
              </a:rPr>
              <a:t>gradient descent</a:t>
            </a:r>
            <a:endParaRPr lang="ko-KR" altLang="en-US" sz="2800" dirty="0">
              <a:solidFill>
                <a:srgbClr val="000000"/>
              </a:solidFill>
              <a:latin typeface="+mj-ea"/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3461057" y="2561386"/>
            <a:ext cx="8240792" cy="7625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96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057" y="3571104"/>
            <a:ext cx="7229991" cy="3409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26913" y="1270861"/>
                <a:ext cx="11513792" cy="49061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gradient ascent</a:t>
                </a:r>
              </a:p>
              <a:p>
                <a:pPr marL="0" indent="0" algn="ctr">
                  <a:buNone/>
                </a:pPr>
                <a:r>
                  <a:rPr kumimoji="1" lang="en-US" altLang="ko-KR" sz="1400" dirty="0"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4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sSupPr>
                      <m:e>
                        <m:r>
                          <a:rPr kumimoji="1" lang="en-US" altLang="ko-KR" sz="14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𝑤</m:t>
                        </m:r>
                      </m:e>
                      <m:sup>
                        <m:r>
                          <a:rPr kumimoji="1" lang="en-US" altLang="ko-KR" sz="14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𝑡</m:t>
                        </m:r>
                        <m:r>
                          <a:rPr kumimoji="1" lang="en-US" altLang="ko-KR" sz="14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+1</m:t>
                        </m:r>
                      </m:sup>
                    </m:sSup>
                    <m:r>
                      <a:rPr kumimoji="1" lang="en-US" altLang="ko-KR" sz="1400" i="1">
                        <a:latin typeface="Cambria Math" charset="0"/>
                        <a:ea typeface="Nanum Gothic" charset="-127"/>
                        <a:cs typeface="Nanum Gothic" charset="-127"/>
                      </a:rPr>
                      <m:t> </m:t>
                    </m:r>
                    <m:r>
                      <a:rPr kumimoji="1" lang="en-US" altLang="ko-KR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← </m:t>
                    </m:r>
                    <m:sSup>
                      <m:sSupPr>
                        <m:ctrlP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p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p>
                    </m:sSup>
                    <m:r>
                      <a:rPr kumimoji="1" lang="en-US" altLang="ko-KR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kumimoji="1" lang="en-US" altLang="ko-KR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ko-KR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f>
                      <m:fPr>
                        <m:ctrlPr>
                          <a:rPr kumimoji="1" lang="mr-IN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𝑑𝑔</m:t>
                        </m:r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𝑑𝑤</m:t>
                        </m:r>
                      </m:den>
                    </m:f>
                  </m:oMath>
                </a14:m>
                <a:endParaRPr kumimoji="1" lang="en-US" altLang="ko-KR" sz="14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 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basic concept: 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시작점이 되는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W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값을 조금씩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optimum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값에 가까워지도록 이동시킨다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.</a:t>
                </a:r>
              </a:p>
              <a:p>
                <a:pPr marL="0" indent="0">
                  <a:buNone/>
                </a:pPr>
                <a:r>
                  <a:rPr kumimoji="1" lang="ko-KR" altLang="en-US" sz="1400" dirty="0"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 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how? W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를 증가시키는 방향으로 움직이게 할지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?,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감소시키는 방향으로 움직이게 할지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?</a:t>
                </a:r>
              </a:p>
              <a:p>
                <a:pPr marL="0" indent="0">
                  <a:buNone/>
                </a:pPr>
                <a:r>
                  <a:rPr kumimoji="1" lang="ko-KR" altLang="en-US" sz="1400" dirty="0"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             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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W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의 시작 지점과 미분 부호에 의해 결정된다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.</a:t>
                </a:r>
              </a:p>
              <a:p>
                <a:pPr marL="0" indent="0">
                  <a:buNone/>
                </a:pPr>
                <a:r>
                  <a:rPr kumimoji="1" lang="ko-KR" altLang="en-US" sz="1400" dirty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 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        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maximization(gradient ascent):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𝑑𝑔</m:t>
                        </m:r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𝑑𝑤</m:t>
                        </m:r>
                      </m:den>
                    </m:f>
                    <m:r>
                      <a:rPr kumimoji="1" lang="ko-KR" altLang="en-US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mr-IN" altLang="ko-KR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kumimoji="1" lang="en-US" altLang="ko-KR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  <m:r>
                      <a:rPr kumimoji="1" lang="ko-KR" altLang="en-US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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W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를 증가시키는 방향으로 이동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.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움직이는 보폭은 </a:t>
                </a:r>
                <a14:m>
                  <m:oMath xmlns:m="http://schemas.openxmlformats.org/officeDocument/2006/math">
                    <m:r>
                      <a:rPr kumimoji="1" lang="en-US" altLang="ko-KR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(learning rate)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이 결정</a:t>
                </a:r>
                <a:endParaRPr kumimoji="1" lang="en-US" altLang="ko-KR" sz="14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                  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𝑑𝑔</m:t>
                        </m:r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𝑑𝑤</m:t>
                        </m:r>
                      </m:den>
                    </m:f>
                    <m:r>
                      <a:rPr kumimoji="1" lang="en-US" altLang="ko-KR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mr-IN" altLang="ko-KR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kumimoji="1" lang="en-US" altLang="ko-KR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  <m:r>
                      <a:rPr kumimoji="1" lang="ko-KR" alt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ko-KR" altLang="en-US" sz="1400" dirty="0"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en-US" altLang="ko-KR" sz="1400" dirty="0">
                    <a:latin typeface="Nanum Gothic" charset="-127"/>
                    <a:ea typeface="Nanum Gothic" charset="-127"/>
                    <a:cs typeface="Nanum Gothic" charset="-127"/>
                  </a:rPr>
                  <a:t>  </a:t>
                </a:r>
                <a:r>
                  <a:rPr kumimoji="1" lang="en-US" altLang="ko-KR" sz="1400" dirty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</a:t>
                </a:r>
                <a:r>
                  <a:rPr kumimoji="1" lang="ko-KR" altLang="en-US" sz="1400" dirty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 </a:t>
                </a:r>
                <a:r>
                  <a:rPr kumimoji="1" lang="en-US" altLang="ko-KR" sz="1400" dirty="0">
                    <a:latin typeface="Nanum Gothic" charset="-127"/>
                    <a:ea typeface="Nanum Gothic" charset="-127"/>
                    <a:cs typeface="Nanum Gothic" charset="-127"/>
                  </a:rPr>
                  <a:t> W</a:t>
                </a:r>
                <a:r>
                  <a:rPr kumimoji="1" lang="ko-KR" altLang="en-US" sz="1400" dirty="0">
                    <a:latin typeface="Nanum Gothic" charset="-127"/>
                    <a:ea typeface="Nanum Gothic" charset="-127"/>
                    <a:cs typeface="Nanum Gothic" charset="-127"/>
                  </a:rPr>
                  <a:t>를 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감소시키는 </a:t>
                </a:r>
                <a:r>
                  <a:rPr kumimoji="1" lang="ko-KR" altLang="en-US" sz="1400" dirty="0">
                    <a:latin typeface="Nanum Gothic" charset="-127"/>
                    <a:ea typeface="Nanum Gothic" charset="-127"/>
                    <a:cs typeface="Nanum Gothic" charset="-127"/>
                  </a:rPr>
                  <a:t>방향으로 이동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. </a:t>
                </a: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  </a:t>
                </a: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913" y="1270861"/>
                <a:ext cx="11513792" cy="4906102"/>
              </a:xfrm>
              <a:blipFill rotWithShape="0">
                <a:blip r:embed="rId4"/>
                <a:stretch>
                  <a:fillRect l="-159" t="-4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en-US" altLang="ko-KR" sz="2800" dirty="0" smtClean="0">
                <a:solidFill>
                  <a:srgbClr val="000000"/>
                </a:solidFill>
                <a:latin typeface="+mj-ea"/>
              </a:rPr>
              <a:t>gradient descent</a:t>
            </a:r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바닥글 개체 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523039hdk@gmail.com</a:t>
            </a:r>
            <a:endParaRPr kumimoji="1"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392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907" y="3723911"/>
            <a:ext cx="7444904" cy="30240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26913" y="1270861"/>
                <a:ext cx="11513792" cy="49061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gradient descent</a:t>
                </a:r>
              </a:p>
              <a:p>
                <a:pPr marL="0" indent="0" algn="ctr">
                  <a:buNone/>
                </a:pPr>
                <a:r>
                  <a:rPr kumimoji="1" lang="en-US" altLang="ko-KR" sz="1400" dirty="0"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4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</m:ctrlPr>
                      </m:sSupPr>
                      <m:e>
                        <m:r>
                          <a:rPr kumimoji="1" lang="en-US" altLang="ko-KR" sz="14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𝑤</m:t>
                        </m:r>
                      </m:e>
                      <m:sup>
                        <m:r>
                          <a:rPr kumimoji="1" lang="en-US" altLang="ko-KR" sz="14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𝑡</m:t>
                        </m:r>
                        <m:r>
                          <a:rPr kumimoji="1" lang="en-US" altLang="ko-KR" sz="1400" i="1">
                            <a:latin typeface="Cambria Math" charset="0"/>
                            <a:ea typeface="Nanum Gothic" charset="-127"/>
                            <a:cs typeface="Nanum Gothic" charset="-127"/>
                          </a:rPr>
                          <m:t>+1</m:t>
                        </m:r>
                      </m:sup>
                    </m:sSup>
                    <m:r>
                      <a:rPr kumimoji="1" lang="en-US" altLang="ko-KR" sz="1400" i="1">
                        <a:latin typeface="Cambria Math" charset="0"/>
                        <a:ea typeface="Nanum Gothic" charset="-127"/>
                        <a:cs typeface="Nanum Gothic" charset="-127"/>
                      </a:rPr>
                      <m:t> </m:t>
                    </m:r>
                    <m:r>
                      <a:rPr kumimoji="1" lang="en-US" altLang="ko-KR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← </m:t>
                    </m:r>
                    <m:sSup>
                      <m:sSupPr>
                        <m:ctrlP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p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p>
                    </m:sSup>
                    <m:r>
                      <a:rPr kumimoji="1" lang="en-US" altLang="ko-KR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kumimoji="1" lang="en-US" altLang="ko-KR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ko-KR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f>
                      <m:fPr>
                        <m:ctrlPr>
                          <a:rPr kumimoji="1" lang="mr-IN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𝑑𝑔</m:t>
                        </m:r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𝑑𝑤</m:t>
                        </m:r>
                      </m:den>
                    </m:f>
                  </m:oMath>
                </a14:m>
                <a:endParaRPr kumimoji="1" lang="en-US" altLang="ko-KR" sz="14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 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basic concept: 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시작점이 되는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W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값을 조금씩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optimum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값에 가까워지도록 이동시킨다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.</a:t>
                </a:r>
              </a:p>
              <a:p>
                <a:pPr marL="0" indent="0">
                  <a:buNone/>
                </a:pPr>
                <a:r>
                  <a:rPr kumimoji="1" lang="ko-KR" altLang="en-US" sz="1400" dirty="0"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 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how? W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를 증가시키는 방향으로 움직이게 할지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?,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감소시키는 방향으로 움직이게 할지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?</a:t>
                </a:r>
              </a:p>
              <a:p>
                <a:pPr marL="0" indent="0">
                  <a:buNone/>
                </a:pPr>
                <a:r>
                  <a:rPr kumimoji="1" lang="ko-KR" altLang="en-US" sz="1400" dirty="0"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             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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W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의 시작 지점과 미분 부호에 의해 결정된다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.</a:t>
                </a:r>
              </a:p>
              <a:p>
                <a:pPr marL="0" indent="0">
                  <a:buNone/>
                </a:pPr>
                <a:r>
                  <a:rPr kumimoji="1" lang="ko-KR" altLang="en-US" sz="1400" dirty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 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        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minimization(gradient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ascent):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𝑑𝑔</m:t>
                        </m:r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𝑑𝑤</m:t>
                        </m:r>
                      </m:den>
                    </m:f>
                    <m:r>
                      <a:rPr kumimoji="1" lang="ko-KR" altLang="en-US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mr-IN" altLang="ko-KR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kumimoji="1" lang="en-US" altLang="ko-KR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  <m:r>
                      <a:rPr kumimoji="1" lang="ko-KR" altLang="en-US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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 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W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를 감소시키는 방향으로 이동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.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움직이는 보폭은 </a:t>
                </a:r>
                <a14:m>
                  <m:oMath xmlns:m="http://schemas.openxmlformats.org/officeDocument/2006/math">
                    <m:r>
                      <a:rPr kumimoji="1" lang="en-US" altLang="ko-KR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(learning rate)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이 결정</a:t>
                </a:r>
                <a:endParaRPr kumimoji="1" lang="en-US" altLang="ko-KR" sz="14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                  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𝑑𝑔</m:t>
                        </m:r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𝑑𝑤</m:t>
                        </m:r>
                      </m:den>
                    </m:f>
                    <m:r>
                      <a:rPr kumimoji="1" lang="en-US" altLang="ko-KR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mr-IN" altLang="ko-KR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kumimoji="1" lang="en-US" altLang="ko-KR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  <m:r>
                      <a:rPr kumimoji="1" lang="ko-KR" alt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ko-KR" altLang="en-US" sz="1400" dirty="0"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en-US" altLang="ko-KR" sz="1400" dirty="0">
                    <a:latin typeface="Nanum Gothic" charset="-127"/>
                    <a:ea typeface="Nanum Gothic" charset="-127"/>
                    <a:cs typeface="Nanum Gothic" charset="-127"/>
                  </a:rPr>
                  <a:t>  </a:t>
                </a:r>
                <a:r>
                  <a:rPr kumimoji="1" lang="en-US" altLang="ko-KR" sz="1400" dirty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</a:t>
                </a:r>
                <a:r>
                  <a:rPr kumimoji="1" lang="ko-KR" altLang="en-US" sz="1400" dirty="0">
                    <a:latin typeface="Nanum Gothic" charset="-127"/>
                    <a:ea typeface="Nanum Gothic" charset="-127"/>
                    <a:cs typeface="Nanum Gothic" charset="-127"/>
                    <a:sym typeface="Wingdings"/>
                  </a:rPr>
                  <a:t> </a:t>
                </a:r>
                <a:r>
                  <a:rPr kumimoji="1" lang="en-US" altLang="ko-KR" sz="1400" dirty="0">
                    <a:latin typeface="Nanum Gothic" charset="-127"/>
                    <a:ea typeface="Nanum Gothic" charset="-127"/>
                    <a:cs typeface="Nanum Gothic" charset="-127"/>
                  </a:rPr>
                  <a:t> W</a:t>
                </a:r>
                <a:r>
                  <a:rPr kumimoji="1" lang="ko-KR" altLang="en-US" sz="1400" dirty="0">
                    <a:latin typeface="Nanum Gothic" charset="-127"/>
                    <a:ea typeface="Nanum Gothic" charset="-127"/>
                    <a:cs typeface="Nanum Gothic" charset="-127"/>
                  </a:rPr>
                  <a:t>를 </a:t>
                </a:r>
                <a:r>
                  <a:rPr kumimoji="1" lang="ko-KR" altLang="en-US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증가시키는 </a:t>
                </a:r>
                <a:r>
                  <a:rPr kumimoji="1" lang="ko-KR" altLang="en-US" sz="1400" dirty="0">
                    <a:latin typeface="Nanum Gothic" charset="-127"/>
                    <a:ea typeface="Nanum Gothic" charset="-127"/>
                    <a:cs typeface="Nanum Gothic" charset="-127"/>
                  </a:rPr>
                  <a:t>방향으로 이동</a:t>
                </a: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. </a:t>
                </a: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0" indent="0">
                  <a:buNone/>
                </a:pPr>
                <a:r>
                  <a:rPr kumimoji="1" lang="en-US" altLang="ko-KR" sz="14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   </a:t>
                </a:r>
                <a:endParaRPr kumimoji="1" lang="en-US" altLang="ko-KR" sz="1400" dirty="0"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913" y="1270861"/>
                <a:ext cx="11513792" cy="4906102"/>
              </a:xfrm>
              <a:blipFill rotWithShape="0">
                <a:blip r:embed="rId4"/>
                <a:stretch>
                  <a:fillRect l="-159" t="-4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en-US" altLang="ko-KR" sz="2800" dirty="0" smtClean="0">
                <a:solidFill>
                  <a:srgbClr val="000000"/>
                </a:solidFill>
                <a:latin typeface="+mj-ea"/>
              </a:rPr>
              <a:t>gradient descent</a:t>
            </a:r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바닥글 개체 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523039hdk@gmail.com</a:t>
            </a:r>
            <a:endParaRPr kumimoji="1"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760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</TotalTime>
  <Words>2787</Words>
  <Application>Microsoft Macintosh PowerPoint</Application>
  <PresentationFormat>와이드스크린</PresentationFormat>
  <Paragraphs>300</Paragraphs>
  <Slides>24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맑은 고딕</vt:lpstr>
      <vt:lpstr>Cambria Math</vt:lpstr>
      <vt:lpstr>Mangal</vt:lpstr>
      <vt:lpstr>Nanum Gothic</vt:lpstr>
      <vt:lpstr>Wingdings</vt:lpstr>
      <vt:lpstr>Arial</vt:lpstr>
      <vt:lpstr>Office 테마</vt:lpstr>
      <vt:lpstr>Adam: A Method for Stochastic Optimization</vt:lpstr>
      <vt:lpstr>Diederik P. Kingma, Jimmy Ba, “Adam: A Method for Stochastic Optimization,” Proceedings of the 3rd International Conference on Learning Representations (ICLR), 2014 arXiv Link</vt:lpstr>
      <vt:lpstr>PowerPoint 프레젠테이션</vt:lpstr>
      <vt:lpstr>PowerPoint 프레젠테이션</vt:lpstr>
      <vt:lpstr>Background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Adam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Adam: A Method for Stochastic Optimization</dc:title>
  <dc:creator>Microsoft Office 사용자</dc:creator>
  <cp:lastModifiedBy>Microsoft Office 사용자</cp:lastModifiedBy>
  <cp:revision>145</cp:revision>
  <cp:lastPrinted>2017-11-08T00:43:03Z</cp:lastPrinted>
  <dcterms:created xsi:type="dcterms:W3CDTF">2017-10-15T11:24:34Z</dcterms:created>
  <dcterms:modified xsi:type="dcterms:W3CDTF">2017-11-08T00:51:21Z</dcterms:modified>
</cp:coreProperties>
</file>